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1"/>
  </p:notesMasterIdLst>
  <p:sldIdLst>
    <p:sldId id="392" r:id="rId3"/>
    <p:sldId id="480" r:id="rId4"/>
    <p:sldId id="476" r:id="rId5"/>
    <p:sldId id="284" r:id="rId6"/>
    <p:sldId id="283" r:id="rId7"/>
    <p:sldId id="286" r:id="rId8"/>
    <p:sldId id="403" r:id="rId9"/>
    <p:sldId id="422" r:id="rId10"/>
    <p:sldId id="421" r:id="rId11"/>
    <p:sldId id="285" r:id="rId12"/>
    <p:sldId id="425" r:id="rId13"/>
    <p:sldId id="424" r:id="rId14"/>
    <p:sldId id="479" r:id="rId15"/>
    <p:sldId id="287" r:id="rId16"/>
    <p:sldId id="288" r:id="rId17"/>
    <p:sldId id="289" r:id="rId18"/>
    <p:sldId id="393" r:id="rId19"/>
    <p:sldId id="290" r:id="rId20"/>
    <p:sldId id="291" r:id="rId21"/>
    <p:sldId id="292" r:id="rId22"/>
    <p:sldId id="372" r:id="rId23"/>
    <p:sldId id="477" r:id="rId24"/>
    <p:sldId id="478" r:id="rId25"/>
    <p:sldId id="317" r:id="rId26"/>
    <p:sldId id="354" r:id="rId27"/>
    <p:sldId id="318" r:id="rId28"/>
    <p:sldId id="394" r:id="rId29"/>
    <p:sldId id="413" r:id="rId3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5pPr>
    <a:lvl6pPr marL="2286000" algn="l" defTabSz="457200" rtl="0" eaLnBrk="1" latinLnBrk="0" hangingPunct="1"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6pPr>
    <a:lvl7pPr marL="2743200" algn="l" defTabSz="457200" rtl="0" eaLnBrk="1" latinLnBrk="0" hangingPunct="1"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7pPr>
    <a:lvl8pPr marL="3200400" algn="l" defTabSz="457200" rtl="0" eaLnBrk="1" latinLnBrk="0" hangingPunct="1"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8pPr>
    <a:lvl9pPr marL="3657600" algn="l" defTabSz="457200" rtl="0" eaLnBrk="1" latinLnBrk="0" hangingPunct="1">
      <a:defRPr sz="2800" kern="1200">
        <a:solidFill>
          <a:srgbClr val="373029"/>
        </a:solidFill>
        <a:latin typeface="Hoefler Text" charset="0"/>
        <a:ea typeface="ヒラギノ明朝 Pro W6" charset="0"/>
        <a:cs typeface="ヒラギノ明朝 Pro W6" charset="0"/>
        <a:sym typeface="Hoefler Tex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9818C-33AD-4E49-AEF2-B008842B1796}" v="2" dt="2021-08-17T02:54:42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9" autoAdjust="0"/>
  </p:normalViewPr>
  <p:slideViewPr>
    <p:cSldViewPr>
      <p:cViewPr varScale="1">
        <p:scale>
          <a:sx n="62" d="100"/>
          <a:sy n="62" d="100"/>
        </p:scale>
        <p:origin x="1696" y="19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Y David [John Forrest Secondary College]" userId="75ed8336-e78f-4813-bc9f-d0b19357ceb3" providerId="ADAL" clId="{EDE9818C-33AD-4E49-AEF2-B008842B1796}"/>
    <pc:docChg chg="addSld modSld">
      <pc:chgData name="MOREY David [John Forrest Secondary College]" userId="75ed8336-e78f-4813-bc9f-d0b19357ceb3" providerId="ADAL" clId="{EDE9818C-33AD-4E49-AEF2-B008842B1796}" dt="2021-08-17T05:53:38.071" v="13" actId="14100"/>
      <pc:docMkLst>
        <pc:docMk/>
      </pc:docMkLst>
      <pc:sldChg chg="modSp mod">
        <pc:chgData name="MOREY David [John Forrest Secondary College]" userId="75ed8336-e78f-4813-bc9f-d0b19357ceb3" providerId="ADAL" clId="{EDE9818C-33AD-4E49-AEF2-B008842B1796}" dt="2021-08-17T05:53:38.071" v="13" actId="14100"/>
        <pc:sldMkLst>
          <pc:docMk/>
          <pc:sldMk cId="0" sldId="392"/>
        </pc:sldMkLst>
        <pc:spChg chg="mod">
          <ac:chgData name="MOREY David [John Forrest Secondary College]" userId="75ed8336-e78f-4813-bc9f-d0b19357ceb3" providerId="ADAL" clId="{EDE9818C-33AD-4E49-AEF2-B008842B1796}" dt="2021-08-17T05:53:38.071" v="13" actId="14100"/>
          <ac:spMkLst>
            <pc:docMk/>
            <pc:sldMk cId="0" sldId="392"/>
            <ac:spMk id="2" creationId="{00000000-0000-0000-0000-000000000000}"/>
          </ac:spMkLst>
        </pc:spChg>
      </pc:sldChg>
      <pc:sldChg chg="modSp new mod">
        <pc:chgData name="MOREY David [John Forrest Secondary College]" userId="75ed8336-e78f-4813-bc9f-d0b19357ceb3" providerId="ADAL" clId="{EDE9818C-33AD-4E49-AEF2-B008842B1796}" dt="2021-08-17T02:54:44.131" v="3" actId="5793"/>
        <pc:sldMkLst>
          <pc:docMk/>
          <pc:sldMk cId="1490463053" sldId="480"/>
        </pc:sldMkLst>
        <pc:spChg chg="mod">
          <ac:chgData name="MOREY David [John Forrest Secondary College]" userId="75ed8336-e78f-4813-bc9f-d0b19357ceb3" providerId="ADAL" clId="{EDE9818C-33AD-4E49-AEF2-B008842B1796}" dt="2021-08-17T02:54:42.164" v="2"/>
          <ac:spMkLst>
            <pc:docMk/>
            <pc:sldMk cId="1490463053" sldId="480"/>
            <ac:spMk id="2" creationId="{371D8C1D-FBFF-C24D-9F7B-F9A26E607720}"/>
          </ac:spMkLst>
        </pc:spChg>
        <pc:spChg chg="mod">
          <ac:chgData name="MOREY David [John Forrest Secondary College]" userId="75ed8336-e78f-4813-bc9f-d0b19357ceb3" providerId="ADAL" clId="{EDE9818C-33AD-4E49-AEF2-B008842B1796}" dt="2021-08-17T02:54:44.131" v="3" actId="5793"/>
          <ac:spMkLst>
            <pc:docMk/>
            <pc:sldMk cId="1490463053" sldId="480"/>
            <ac:spMk id="3" creationId="{E5DC8682-9348-2946-86ED-790A93EF0A7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5A656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5A656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565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5A656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5A656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565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5A656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DF763D-32E8-2241-9DE9-84AD0D181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FE007-340E-DF4D-BD63-12363F147DE1}" type="slidenum">
              <a:rPr lang="en-US"/>
              <a:pPr/>
              <a:t>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22A30-C0EE-D842-A0F9-B03809C965A5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83F26-1E4D-0A41-933A-C8724E679C0E}" type="slidenum">
              <a:rPr lang="en-US"/>
              <a:pPr/>
              <a:t>12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B9D9D-405D-FE4E-9BB2-C3331CD7EEC3}" type="slidenum">
              <a:rPr lang="en-US"/>
              <a:pPr/>
              <a:t>14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C8DE5-5AE1-4149-9A80-C7BA5F4B34AE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DAC70-31DA-6B41-9ECC-68F115091784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81C0-A307-0D44-91A0-11D79E274672}" type="slidenum">
              <a:rPr lang="en-US"/>
              <a:pPr/>
              <a:t>17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879DA-2BC6-554A-B3DF-9915DFE19309}" type="slidenum">
              <a:rPr lang="en-US"/>
              <a:pPr/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64B24-16BF-6449-95CB-5B5C2A64E974}" type="slidenum">
              <a:rPr lang="en-US"/>
              <a:pPr/>
              <a:t>19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CAF9E-1D56-8645-9125-922F4430D35B}" type="slidenum">
              <a:rPr lang="en-US"/>
              <a:pPr/>
              <a:t>20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AB92C-2787-054C-81FA-8B39E8A28DD6}" type="slidenum">
              <a:rPr lang="en-US"/>
              <a:pPr/>
              <a:t>21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40ACA-7911-0A49-8283-22F1F0F82421}" type="slidenum">
              <a:rPr lang="en-US"/>
              <a:pPr/>
              <a:t>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5D0A0-3FD3-894B-AD59-B3A094DB9A45}" type="slidenum">
              <a:rPr lang="en-US"/>
              <a:pPr/>
              <a:t>24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3FD10-EA27-D84C-9ACC-166A1C079D25}" type="slidenum">
              <a:rPr lang="en-US"/>
              <a:pPr/>
              <a:t>25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0DCD9-44E1-5D4E-9F41-3361CEC043DD}" type="slidenum">
              <a:rPr lang="en-US"/>
              <a:pPr/>
              <a:t>26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674B8-E137-D440-B5ED-BA0C541B6674}" type="slidenum">
              <a:rPr lang="en-US"/>
              <a:pPr/>
              <a:t>27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51C12-F164-5B43-BCDD-996AF2BB30A7}" type="slidenum">
              <a:rPr lang="en-US"/>
              <a:pPr/>
              <a:t>28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3B1A7-416E-A443-92DD-7D6C0E575E91}" type="slidenum">
              <a:rPr lang="en-US"/>
              <a:pPr/>
              <a:t>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24157-F90B-0A41-800D-AADAF069B22D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DE30A-E017-614F-8AA3-B9458CF3D3C4}" type="slidenum">
              <a:rPr lang="en-US"/>
              <a:pPr/>
              <a:t>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57944-F778-6947-B1EF-F9CFADCCE532}" type="slidenum">
              <a:rPr lang="en-US"/>
              <a:pPr/>
              <a:t>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16BA5-8415-BB40-B381-F6A5D7C4D87F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E42D6-FBFA-0948-87BA-8F9E90DA5DAE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30209-C3DD-C54C-A28F-6E55C5A0C14A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0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56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8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22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44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1485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2070100"/>
            <a:ext cx="5207000" cy="627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0" y="2070100"/>
            <a:ext cx="5207000" cy="627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98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90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63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151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5541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73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061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1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1825" y="152400"/>
            <a:ext cx="3051175" cy="81915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152400"/>
            <a:ext cx="9001125" cy="81915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8609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170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3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34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683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496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639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2pPr>
      <a:lvl3pPr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3pPr>
      <a:lvl4pPr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4pPr>
      <a:lvl5pPr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charset="0"/>
          <a:ea typeface="ヒラギノ明朝 Pro W6" charset="0"/>
          <a:cs typeface="ヒラギノ明朝 Pro W6" charset="0"/>
          <a:sym typeface="Hoefler Text" charset="0"/>
        </a:defRPr>
      </a:lvl9pPr>
    </p:titleStyle>
    <p:bodyStyle>
      <a:lvl1pPr marL="4826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8636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244600" indent="-3175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25600" indent="-3175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19939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24511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29083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33655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3822700" indent="-3048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152400"/>
            <a:ext cx="122047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8100" y="2070100"/>
            <a:ext cx="105664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Arial Black" charset="0"/>
        </a:defRPr>
      </a:lvl1pPr>
      <a:lvl2pPr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2pPr>
      <a:lvl3pPr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3pPr>
      <a:lvl4pPr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4pPr>
      <a:lvl5pPr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6400">
          <a:solidFill>
            <a:srgbClr val="000000"/>
          </a:solidFill>
          <a:latin typeface="Arial Black" charset="0"/>
          <a:ea typeface="ヒラギノ角ゴ Pro W6" charset="0"/>
          <a:cs typeface="ヒラギノ角ゴ Pro W6" charset="0"/>
          <a:sym typeface="Arial Black" charset="0"/>
        </a:defRPr>
      </a:lvl9pPr>
    </p:titleStyle>
    <p:bodyStyle>
      <a:lvl1pPr marL="568325" indent="-441325" algn="l" rtl="0" fontAlgn="base">
        <a:lnSpc>
          <a:spcPct val="136000"/>
        </a:lnSpc>
        <a:spcBef>
          <a:spcPts val="3200"/>
        </a:spcBef>
        <a:spcAft>
          <a:spcPct val="0"/>
        </a:spcAft>
        <a:buSzPct val="181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0288" indent="-522288" algn="l" rtl="0" fontAlgn="base">
        <a:lnSpc>
          <a:spcPct val="136000"/>
        </a:lnSpc>
        <a:spcBef>
          <a:spcPts val="3200"/>
        </a:spcBef>
        <a:spcAft>
          <a:spcPct val="0"/>
        </a:spcAft>
        <a:buSzPct val="1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98563" indent="-322263" algn="l" rtl="0" fontAlgn="base">
        <a:lnSpc>
          <a:spcPct val="136000"/>
        </a:lnSpc>
        <a:spcBef>
          <a:spcPts val="3200"/>
        </a:spcBef>
        <a:spcAft>
          <a:spcPct val="0"/>
        </a:spcAft>
        <a:buSzPct val="79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92288" indent="-534988" algn="l" rtl="0" fontAlgn="base">
        <a:lnSpc>
          <a:spcPct val="142000"/>
        </a:lnSpc>
        <a:spcBef>
          <a:spcPts val="3200"/>
        </a:spcBef>
        <a:spcAft>
          <a:spcPct val="0"/>
        </a:spcAft>
        <a:buSzPct val="20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160588" indent="-522288" algn="l" rtl="0" fontAlgn="base">
        <a:lnSpc>
          <a:spcPct val="142000"/>
        </a:lnSpc>
        <a:spcBef>
          <a:spcPts val="3200"/>
        </a:spcBef>
        <a:spcAft>
          <a:spcPct val="0"/>
        </a:spcAft>
        <a:buSzPct val="20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617788" indent="-522288" algn="l" rtl="0" fontAlgn="base">
        <a:lnSpc>
          <a:spcPct val="142000"/>
        </a:lnSpc>
        <a:spcBef>
          <a:spcPts val="3200"/>
        </a:spcBef>
        <a:spcAft>
          <a:spcPct val="0"/>
        </a:spcAft>
        <a:buSzPct val="20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074988" indent="-522288" algn="l" rtl="0" fontAlgn="base">
        <a:lnSpc>
          <a:spcPct val="142000"/>
        </a:lnSpc>
        <a:spcBef>
          <a:spcPts val="3200"/>
        </a:spcBef>
        <a:spcAft>
          <a:spcPct val="0"/>
        </a:spcAft>
        <a:buSzPct val="20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532188" indent="-522288" algn="l" rtl="0" fontAlgn="base">
        <a:lnSpc>
          <a:spcPct val="142000"/>
        </a:lnSpc>
        <a:spcBef>
          <a:spcPts val="3200"/>
        </a:spcBef>
        <a:spcAft>
          <a:spcPct val="0"/>
        </a:spcAft>
        <a:buSzPct val="20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89388" indent="-522288" algn="l" rtl="0" fontAlgn="base">
        <a:lnSpc>
          <a:spcPct val="142000"/>
        </a:lnSpc>
        <a:spcBef>
          <a:spcPts val="3200"/>
        </a:spcBef>
        <a:spcAft>
          <a:spcPct val="0"/>
        </a:spcAft>
        <a:buSzPct val="20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alian.museum/learn/science/human-evolution/paranthropus-species/" TargetMode="External"/><Relationship Id="rId2" Type="http://schemas.openxmlformats.org/officeDocument/2006/relationships/hyperlink" Target="https://australian.museum/learn/science/human-evolution/homo-sapiens-modern-human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038"/>
            <a:ext cx="499903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860675"/>
            <a:ext cx="2271712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412304"/>
            <a:ext cx="3346450" cy="856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3888" y="556320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Hominin Evolution Trends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32425"/>
            <a:ext cx="5038725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Line 2"/>
          <p:cNvSpPr>
            <a:spLocks noChangeShapeType="1"/>
          </p:cNvSpPr>
          <p:nvPr/>
        </p:nvSpPr>
        <p:spPr bwMode="auto">
          <a:xfrm rot="10800000" flipH="1">
            <a:off x="9880600" y="4075113"/>
            <a:ext cx="0" cy="1652587"/>
          </a:xfrm>
          <a:prstGeom prst="line">
            <a:avLst/>
          </a:prstGeom>
          <a:noFill/>
          <a:ln w="1778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33400"/>
            <a:ext cx="5038725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7175500" cy="2044700"/>
          </a:xfrm>
          <a:ln/>
        </p:spPr>
        <p:txBody>
          <a:bodyPr anchor="b"/>
          <a:lstStyle/>
          <a:p>
            <a:pPr>
              <a:lnSpc>
                <a:spcPct val="86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 sz="6000"/>
              <a:t>Selection for Bipedalism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8001000" y="3721100"/>
            <a:ext cx="3759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lnSpc>
                <a:spcPct val="113000"/>
              </a:lnSpc>
              <a:tabLst>
                <a:tab pos="520700" algn="l"/>
              </a:tabLs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Near-Continuous Forest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8382000" y="8674100"/>
            <a:ext cx="3009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lnSpc>
                <a:spcPct val="113000"/>
              </a:lnSpc>
              <a:tabLst>
                <a:tab pos="520700" algn="l"/>
              </a:tabLst>
            </a:pP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Wooded Savannah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6096000" cy="3657600"/>
          </a:xfrm>
          <a:ln/>
        </p:spPr>
        <p:txBody>
          <a:bodyPr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</a:tabLst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As the climate and habitat changed, pre-hominins may have been forced to move across open ground to exploit their dwindling food resources amongst the trees.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</a:tabLst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They would also have had to experiment with new food resources in the wooded savannah.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</a:tabLs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13055600" cy="1206500"/>
          </a:xfrm>
          <a:ln/>
        </p:spPr>
        <p:txBody>
          <a:bodyPr anchor="b"/>
          <a:lstStyle/>
          <a:p>
            <a:pPr>
              <a:lnSpc>
                <a:spcPct val="66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 sz="6000"/>
              <a:t>Selection for Bipedalism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26400" y="4978400"/>
            <a:ext cx="2641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2D00F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cooling climate caused the habitat to change in the</a:t>
            </a:r>
            <a:r>
              <a:rPr lang="en-US" sz="1800" b="1">
                <a:solidFill>
                  <a:srgbClr val="2D00FA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late Miocene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444500" y="1562100"/>
            <a:ext cx="12001500" cy="3787775"/>
            <a:chOff x="0" y="0"/>
            <a:chExt cx="7560" cy="2386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74" cy="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9701" name="Rectangle 5"/>
            <p:cNvSpPr>
              <a:spLocks/>
            </p:cNvSpPr>
            <p:nvPr/>
          </p:nvSpPr>
          <p:spPr bwMode="auto">
            <a:xfrm>
              <a:off x="3752" y="376"/>
              <a:ext cx="1504" cy="1648"/>
            </a:xfrm>
            <a:prstGeom prst="rect">
              <a:avLst/>
            </a:prstGeom>
            <a:solidFill>
              <a:srgbClr val="FAFA64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392"/>
              <a:ext cx="2048" cy="1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9703" name="Rectangle 7"/>
            <p:cNvSpPr>
              <a:spLocks/>
            </p:cNvSpPr>
            <p:nvPr/>
          </p:nvSpPr>
          <p:spPr bwMode="auto">
            <a:xfrm>
              <a:off x="3320" y="40"/>
              <a:ext cx="236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Near-Continuous Forest</a:t>
              </a:r>
            </a:p>
          </p:txBody>
        </p:sp>
        <p:sp>
          <p:nvSpPr>
            <p:cNvPr id="29704" name="Rectangle 8"/>
            <p:cNvSpPr>
              <a:spLocks/>
            </p:cNvSpPr>
            <p:nvPr/>
          </p:nvSpPr>
          <p:spPr bwMode="auto">
            <a:xfrm>
              <a:off x="5712" y="400"/>
              <a:ext cx="1704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Pre-hominins foraged for food in nearly continuous forest – food resources were readily available.</a:t>
              </a:r>
            </a:p>
          </p:txBody>
        </p:sp>
        <p:sp>
          <p:nvSpPr>
            <p:cNvPr id="29705" name="Rectangle 9"/>
            <p:cNvSpPr>
              <a:spLocks/>
            </p:cNvSpPr>
            <p:nvPr/>
          </p:nvSpPr>
          <p:spPr bwMode="auto">
            <a:xfrm>
              <a:off x="5712" y="1296"/>
              <a:ext cx="184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 near completely arboreal life was possible. 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457200" y="4760913"/>
            <a:ext cx="12001500" cy="4752975"/>
            <a:chOff x="0" y="0"/>
            <a:chExt cx="7560" cy="2993"/>
          </a:xfrm>
        </p:grpSpPr>
        <p:pic>
          <p:nvPicPr>
            <p:cNvPr id="2970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"/>
              <a:ext cx="3174" cy="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rot="10800000" flipH="1">
              <a:off x="4496" y="0"/>
              <a:ext cx="0" cy="776"/>
            </a:xfrm>
            <a:prstGeom prst="line">
              <a:avLst/>
            </a:prstGeom>
            <a:noFill/>
            <a:ln w="1270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/>
            </p:cNvSpPr>
            <p:nvPr/>
          </p:nvSpPr>
          <p:spPr bwMode="auto">
            <a:xfrm>
              <a:off x="3744" y="1136"/>
              <a:ext cx="1504" cy="1648"/>
            </a:xfrm>
            <a:prstGeom prst="rect">
              <a:avLst/>
            </a:prstGeom>
            <a:solidFill>
              <a:srgbClr val="FAFA64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/>
            </p:cNvSpPr>
            <p:nvPr/>
          </p:nvSpPr>
          <p:spPr bwMode="auto">
            <a:xfrm>
              <a:off x="3544" y="808"/>
              <a:ext cx="189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Wooded Savannah</a:t>
              </a:r>
            </a:p>
          </p:txBody>
        </p:sp>
        <p:pic>
          <p:nvPicPr>
            <p:cNvPr id="2971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210"/>
              <a:ext cx="2248" cy="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9712" name="Rectangle 16"/>
            <p:cNvSpPr>
              <a:spLocks/>
            </p:cNvSpPr>
            <p:nvPr/>
          </p:nvSpPr>
          <p:spPr bwMode="auto">
            <a:xfrm>
              <a:off x="5704" y="1096"/>
              <a:ext cx="1856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By the late Miocene, the pre-hominins were faced with a very different habitat of widely separated trees.</a:t>
              </a:r>
            </a:p>
          </p:txBody>
        </p:sp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5704" y="2064"/>
              <a:ext cx="1664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Pre-hominins were forced to leave the trees in order to seek out diminishing resources.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956050"/>
            <a:ext cx="79121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13055600" cy="1206500"/>
          </a:xfrm>
          <a:ln/>
        </p:spPr>
        <p:txBody>
          <a:bodyPr anchor="b"/>
          <a:lstStyle/>
          <a:p>
            <a:pPr>
              <a:lnSpc>
                <a:spcPct val="66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 sz="6000"/>
              <a:t>Selection for Bipedalism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231900"/>
            <a:ext cx="11303000" cy="2755900"/>
          </a:xfrm>
          <a:ln/>
        </p:spPr>
        <p:txBody>
          <a:bodyPr anchor="ctr"/>
          <a:lstStyle/>
          <a:p>
            <a:pPr marL="606425" indent="-4794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4"/>
              </a:buBlip>
              <a:tabLst>
                <a:tab pos="1012825" algn="l"/>
                <a:tab pos="1012825" algn="l"/>
              </a:tabLst>
            </a:pPr>
            <a:r>
              <a:rPr lang="en-US" dirty="0">
                <a:solidFill>
                  <a:srgbClr val="000000"/>
                </a:solidFill>
              </a:rPr>
              <a:t>As the climate and habitat changed, pre-hominins may have been forced to move across open ground to exploit their dwindling food resources amongst the trees.</a:t>
            </a:r>
          </a:p>
          <a:p>
            <a:pPr marL="606425" indent="-4794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4"/>
              </a:buBlip>
              <a:tabLst>
                <a:tab pos="1012825" algn="l"/>
                <a:tab pos="1012825" algn="l"/>
              </a:tabLst>
            </a:pPr>
            <a:r>
              <a:rPr lang="en-US" dirty="0">
                <a:solidFill>
                  <a:srgbClr val="000000"/>
                </a:solidFill>
              </a:rPr>
              <a:t>They would also have had to experiment with new food resources in the wooded savannah.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739775" y="4979988"/>
            <a:ext cx="2882900" cy="2501900"/>
          </a:xfrm>
          <a:prstGeom prst="rect">
            <a:avLst/>
          </a:prstGeom>
          <a:solidFill>
            <a:srgbClr val="FAFA64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1247775" y="4152900"/>
            <a:ext cx="1866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Wooded Savannah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199063"/>
            <a:ext cx="2798763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0727" name="Rectangle 7"/>
          <p:cNvSpPr>
            <a:spLocks/>
          </p:cNvSpPr>
          <p:nvPr/>
        </p:nvSpPr>
        <p:spPr bwMode="auto">
          <a:xfrm>
            <a:off x="1816100" y="8001000"/>
            <a:ext cx="24003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troop of baboons foraging in an acacia tree on the East African savannah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LUCY</a:t>
            </a: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45" r="-2434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93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r="44530"/>
          <a:stretch>
            <a:fillRect/>
          </a:stretch>
        </p:blipFill>
        <p:spPr bwMode="auto">
          <a:xfrm>
            <a:off x="5676900" y="-43756"/>
            <a:ext cx="7340600" cy="98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209800"/>
            <a:ext cx="2630487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38100" y="63500"/>
            <a:ext cx="13042900" cy="1066800"/>
          </a:xfrm>
          <a:ln/>
        </p:spPr>
        <p:txBody>
          <a:bodyPr lIns="0" tIns="0" rIns="0" bIns="0" anchor="b"/>
          <a:lstStyle/>
          <a:p>
            <a:pPr>
              <a:lnSpc>
                <a:spcPct val="62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 sz="5400" dirty="0"/>
              <a:t>The Primitive Features of 'Lucy'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800" y="1993900"/>
            <a:ext cx="4724400" cy="61849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  <a:tab pos="1390650" algn="l"/>
                <a:tab pos="1390650" algn="l"/>
              </a:tabLst>
            </a:pPr>
            <a:r>
              <a:rPr lang="en-US" dirty="0">
                <a:solidFill>
                  <a:srgbClr val="000000"/>
                </a:solidFill>
              </a:rPr>
              <a:t>This is a reconstructed skeleton of 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‘</a:t>
            </a:r>
            <a:r>
              <a:rPr lang="en-US" b="1" dirty="0">
                <a:solidFill>
                  <a:srgbClr val="000000"/>
                </a:solidFill>
              </a:rPr>
              <a:t>Lucy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Australopithecus </a:t>
            </a:r>
            <a:r>
              <a:rPr lang="en-US" i="1" dirty="0" err="1">
                <a:solidFill>
                  <a:srgbClr val="000000"/>
                </a:solidFill>
              </a:rPr>
              <a:t>afarensis</a:t>
            </a:r>
            <a:r>
              <a:rPr lang="en-US" dirty="0">
                <a:solidFill>
                  <a:srgbClr val="000000"/>
                </a:solidFill>
              </a:rPr>
              <a:t> – one of the earliest known bipedal </a:t>
            </a:r>
            <a:r>
              <a:rPr lang="en-US" dirty="0" err="1">
                <a:solidFill>
                  <a:srgbClr val="000000"/>
                </a:solidFill>
              </a:rPr>
              <a:t>hominins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The skeleton exhibits features consistent with a species adapted for walking </a:t>
            </a:r>
            <a:r>
              <a:rPr lang="en-US" sz="2400" b="1" dirty="0" err="1">
                <a:solidFill>
                  <a:srgbClr val="000000"/>
                </a:solidFill>
              </a:rPr>
              <a:t>bipedally</a:t>
            </a:r>
            <a:r>
              <a:rPr lang="en-US" sz="2400" dirty="0">
                <a:solidFill>
                  <a:srgbClr val="000000"/>
                </a:solidFill>
              </a:rPr>
              <a:t> ....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But it also possesses many 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2400" b="1" dirty="0">
                <a:solidFill>
                  <a:srgbClr val="000000"/>
                </a:solidFill>
              </a:rPr>
              <a:t>primitive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0000"/>
                </a:solidFill>
              </a:rPr>
              <a:t> features normally associated with an </a:t>
            </a:r>
            <a:r>
              <a:rPr lang="en-US" sz="2400" b="1" dirty="0">
                <a:solidFill>
                  <a:srgbClr val="000000"/>
                </a:solidFill>
              </a:rPr>
              <a:t>arboreal</a:t>
            </a:r>
            <a:r>
              <a:rPr lang="en-US" sz="2400" dirty="0">
                <a:solidFill>
                  <a:srgbClr val="000000"/>
                </a:solidFill>
              </a:rPr>
              <a:t> existence.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10223500" y="2209800"/>
            <a:ext cx="2159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Sexual dimorphism in the canine teeth (a primitive trait)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0464800" y="3365500"/>
            <a:ext cx="2006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Shoulder joint that is orientated towards the head</a:t>
            </a:r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10617200" y="4584700"/>
            <a:ext cx="18161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Relatively long arms compared to legs</a:t>
            </a: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10807700" y="6921500"/>
            <a:ext cx="1536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Finger bones are curved</a:t>
            </a:r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10236200" y="8305800"/>
            <a:ext cx="1536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Toes are long and curved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6464300" y="2082800"/>
            <a:ext cx="2209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Jaw shape half way between V-shape of ape's and U-shape of human jaw</a:t>
            </a:r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6489700" y="3898900"/>
            <a:ext cx="18161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Chest (thorax) is funnel-shaped</a:t>
            </a:r>
          </a:p>
        </p:txBody>
      </p:sp>
      <p:sp>
        <p:nvSpPr>
          <p:cNvPr id="31756" name="Rectangle 12"/>
          <p:cNvSpPr>
            <a:spLocks/>
          </p:cNvSpPr>
          <p:nvPr/>
        </p:nvSpPr>
        <p:spPr bwMode="auto">
          <a:xfrm>
            <a:off x="6172200" y="6464300"/>
            <a:ext cx="1460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Wrist has high mobility</a:t>
            </a:r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7340600" y="7277100"/>
            <a:ext cx="1206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Relatively short legs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6629400" y="8305800"/>
            <a:ext cx="1536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Ankle joint is highly mobile</a:t>
            </a:r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11061700" y="9232900"/>
            <a:ext cx="1752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30000"/>
              </a:lnSpc>
              <a:tabLst>
                <a:tab pos="52070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Redrawn from a photograph by © David L. Brill 1985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0609263" y="6850063"/>
            <a:ext cx="249237" cy="3238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rot="10800000">
            <a:off x="8559800" y="2695575"/>
            <a:ext cx="674688" cy="28257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rot="10800000" flipH="1">
            <a:off x="9829800" y="2755900"/>
            <a:ext cx="457200" cy="1873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rot="10800000" flipH="1">
            <a:off x="10123488" y="3492500"/>
            <a:ext cx="361950" cy="138113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rot="10800000" flipH="1">
            <a:off x="10137775" y="4905375"/>
            <a:ext cx="563563" cy="7938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rot="10800000">
            <a:off x="8377238" y="4041775"/>
            <a:ext cx="881062" cy="8890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rot="10800000" flipH="1">
            <a:off x="10306050" y="8877300"/>
            <a:ext cx="220663" cy="3651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rot="10800000">
            <a:off x="8153400" y="8613775"/>
            <a:ext cx="403225" cy="1238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8542338" y="6977063"/>
            <a:ext cx="595312" cy="4508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7366000" y="6553200"/>
            <a:ext cx="863600" cy="112713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-12700" y="-25400"/>
            <a:ext cx="13030200" cy="12954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Changes in Spine Anatomy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100" y="2070100"/>
            <a:ext cx="4622800" cy="51816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The lower spine has become </a:t>
            </a:r>
            <a:r>
              <a:rPr lang="en-US" b="1">
                <a:solidFill>
                  <a:srgbClr val="000000"/>
                </a:solidFill>
              </a:rPr>
              <a:t>S-shaped</a:t>
            </a:r>
            <a:r>
              <a:rPr lang="en-US">
                <a:solidFill>
                  <a:srgbClr val="000000"/>
                </a:solidFill>
              </a:rPr>
              <a:t> to accommodate the upright walking posture.</a:t>
            </a: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Compare the spine shapes of:</a:t>
            </a:r>
            <a:endParaRPr lang="en-US" sz="2400">
              <a:solidFill>
                <a:srgbClr val="000000"/>
              </a:solidFill>
            </a:endParaRP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 sz="2400" b="1">
                <a:solidFill>
                  <a:srgbClr val="000000"/>
                </a:solidFill>
              </a:rPr>
              <a:t>gorilla</a:t>
            </a:r>
            <a:r>
              <a:rPr lang="en-US" sz="2400">
                <a:solidFill>
                  <a:srgbClr val="000000"/>
                </a:solidFill>
              </a:rPr>
              <a:t> - adapted to quadrupedal  movement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 sz="2400" b="1">
                <a:solidFill>
                  <a:srgbClr val="000000"/>
                </a:solidFill>
              </a:rPr>
              <a:t>human </a:t>
            </a:r>
            <a:r>
              <a:rPr lang="en-US" sz="2400">
                <a:solidFill>
                  <a:srgbClr val="000000"/>
                </a:solidFill>
              </a:rPr>
              <a:t>- adapted to bipedal  locomotion</a:t>
            </a: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8763000" y="2146300"/>
            <a:ext cx="2227263" cy="7219950"/>
            <a:chOff x="0" y="0"/>
            <a:chExt cx="1403" cy="4548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9" cy="4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104" y="4288"/>
              <a:ext cx="129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Human Spine</a:t>
              </a:r>
            </a:p>
          </p:txBody>
        </p:sp>
      </p:grp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7797800" y="1422400"/>
            <a:ext cx="4673600" cy="6769100"/>
            <a:chOff x="0" y="0"/>
            <a:chExt cx="2944" cy="4264"/>
          </a:xfrm>
        </p:grpSpPr>
        <p:sp>
          <p:nvSpPr>
            <p:cNvPr id="32775" name="Rectangle 7"/>
            <p:cNvSpPr>
              <a:spLocks/>
            </p:cNvSpPr>
            <p:nvPr/>
          </p:nvSpPr>
          <p:spPr bwMode="auto">
            <a:xfrm>
              <a:off x="0" y="0"/>
              <a:ext cx="241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Foramen magnum is further forward so skull is balanced on spine</a:t>
              </a:r>
            </a:p>
          </p:txBody>
        </p:sp>
        <p:sp>
          <p:nvSpPr>
            <p:cNvPr id="32776" name="Rectangle 8"/>
            <p:cNvSpPr>
              <a:spLocks/>
            </p:cNvSpPr>
            <p:nvPr/>
          </p:nvSpPr>
          <p:spPr bwMode="auto">
            <a:xfrm>
              <a:off x="2152" y="1768"/>
              <a:ext cx="70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Forward curvature</a:t>
              </a:r>
            </a:p>
          </p:txBody>
        </p:sp>
        <p:sp>
          <p:nvSpPr>
            <p:cNvPr id="32777" name="Rectangle 9"/>
            <p:cNvSpPr>
              <a:spLocks/>
            </p:cNvSpPr>
            <p:nvPr/>
          </p:nvSpPr>
          <p:spPr bwMode="auto">
            <a:xfrm>
              <a:off x="1936" y="3768"/>
              <a:ext cx="100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S-shaped spine that acts like a spring</a:t>
              </a:r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1336" y="1480"/>
              <a:ext cx="832" cy="437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rot="10800000" flipH="1">
              <a:off x="1378" y="1912"/>
              <a:ext cx="790" cy="1504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1000" y="4008"/>
              <a:ext cx="917" cy="0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rot="10800000" flipH="1">
              <a:off x="1272" y="384"/>
              <a:ext cx="0" cy="685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5473700" y="2362200"/>
            <a:ext cx="2854325" cy="7004050"/>
            <a:chOff x="0" y="0"/>
            <a:chExt cx="1798" cy="4412"/>
          </a:xfrm>
        </p:grpSpPr>
        <p:pic>
          <p:nvPicPr>
            <p:cNvPr id="3278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8" cy="4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784" name="Rectangle 16"/>
            <p:cNvSpPr>
              <a:spLocks/>
            </p:cNvSpPr>
            <p:nvPr/>
          </p:nvSpPr>
          <p:spPr bwMode="auto">
            <a:xfrm>
              <a:off x="272" y="4152"/>
              <a:ext cx="1256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Gorilla Spine</a:t>
              </a:r>
            </a:p>
          </p:txBody>
        </p: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5959475" y="7556500"/>
            <a:ext cx="2168525" cy="520700"/>
            <a:chOff x="0" y="0"/>
            <a:chExt cx="1365" cy="328"/>
          </a:xfrm>
        </p:grpSpPr>
        <p:sp>
          <p:nvSpPr>
            <p:cNvPr id="32786" name="Rectangle 18"/>
            <p:cNvSpPr>
              <a:spLocks/>
            </p:cNvSpPr>
            <p:nvPr/>
          </p:nvSpPr>
          <p:spPr bwMode="auto">
            <a:xfrm>
              <a:off x="725" y="0"/>
              <a:ext cx="64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Straight spine</a:t>
              </a:r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0" y="128"/>
              <a:ext cx="693" cy="0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3" y="3543300"/>
            <a:ext cx="12461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88" y="1816100"/>
            <a:ext cx="2039937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13030200" cy="1333500"/>
          </a:xfrm>
          <a:ln/>
        </p:spPr>
        <p:txBody>
          <a:bodyPr anchor="b"/>
          <a:lstStyle/>
          <a:p>
            <a:pPr>
              <a:spcBef>
                <a:spcPct val="0"/>
              </a:spcBef>
              <a:tabLst>
                <a:tab pos="952500" algn="l"/>
              </a:tabLst>
            </a:pPr>
            <a:r>
              <a:rPr lang="en-US"/>
              <a:t>Changes in Locomotion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511300"/>
            <a:ext cx="7378700" cy="79248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b="1">
                <a:solidFill>
                  <a:srgbClr val="000000"/>
                </a:solidFill>
              </a:rPr>
              <a:t>Human lower limbs</a:t>
            </a:r>
            <a:r>
              <a:rPr lang="en-US">
                <a:solidFill>
                  <a:srgbClr val="000000"/>
                </a:solidFill>
              </a:rPr>
              <a:t> have been highly modified for bipedal locomotion:</a:t>
            </a:r>
            <a:endParaRPr lang="en-US" sz="2400">
              <a:solidFill>
                <a:srgbClr val="000000"/>
              </a:solidFill>
            </a:endParaRP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legs are longer than arms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lower and broader pelvis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inwardly-angled femur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strong knee joint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a platform foot</a:t>
            </a:r>
            <a:endParaRPr lang="en-US" sz="2000">
              <a:solidFill>
                <a:srgbClr val="000000"/>
              </a:solidFill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>
                <a:solidFill>
                  <a:srgbClr val="000000"/>
                </a:solidFill>
              </a:rPr>
              <a:t>By comparison, an </a:t>
            </a:r>
            <a:r>
              <a:rPr lang="en-US" b="1">
                <a:solidFill>
                  <a:srgbClr val="000000"/>
                </a:solidFill>
              </a:rPr>
              <a:t>ape</a:t>
            </a:r>
            <a:r>
              <a:rPr lang="ja-JP" altLang="en-US" b="1">
                <a:solidFill>
                  <a:srgbClr val="000000"/>
                </a:solidFill>
                <a:latin typeface="Arial"/>
              </a:rPr>
              <a:t>’</a:t>
            </a:r>
            <a:r>
              <a:rPr lang="en-US" b="1">
                <a:solidFill>
                  <a:srgbClr val="000000"/>
                </a:solidFill>
              </a:rPr>
              <a:t>s</a:t>
            </a:r>
            <a:br>
              <a:rPr lang="en-US" b="1">
                <a:solidFill>
                  <a:srgbClr val="000000"/>
                </a:solidFill>
                <a:ea typeface="ヒラギノ角ゴ Pro W6" charset="0"/>
                <a:cs typeface="ヒラギノ角ゴ Pro W6" charset="0"/>
              </a:rPr>
            </a:br>
            <a:r>
              <a:rPr lang="en-US" b="1">
                <a:solidFill>
                  <a:srgbClr val="000000"/>
                </a:solidFill>
              </a:rPr>
              <a:t>lower limbs</a:t>
            </a:r>
            <a:r>
              <a:rPr lang="en-US">
                <a:solidFill>
                  <a:srgbClr val="000000"/>
                </a:solidFill>
              </a:rPr>
              <a:t> feature:</a:t>
            </a:r>
            <a:endParaRPr lang="en-US" sz="2400">
              <a:solidFill>
                <a:srgbClr val="000000"/>
              </a:solidFill>
            </a:endParaRP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a long pelvis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an outwardly-angled femur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grasping toes</a:t>
            </a:r>
            <a:endParaRPr lang="en-US" sz="2000">
              <a:solidFill>
                <a:srgbClr val="000000"/>
              </a:solidFill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  <a:tab pos="1390650" algn="l"/>
                <a:tab pos="1390650" algn="l"/>
                <a:tab pos="1390650" algn="l"/>
                <a:tab pos="1390650" algn="l"/>
                <a:tab pos="1390650" algn="l"/>
                <a:tab pos="1025525" algn="l"/>
                <a:tab pos="1390650" algn="l"/>
                <a:tab pos="1390650" algn="l"/>
                <a:tab pos="1390650" algn="l"/>
                <a:tab pos="1025525" algn="l"/>
              </a:tabLst>
            </a:pPr>
            <a:r>
              <a:rPr lang="en-US">
                <a:solidFill>
                  <a:srgbClr val="000000"/>
                </a:solidFill>
              </a:rPr>
              <a:t>Apes are only capable of producing a bow-legged, body-rocking bipedal waddle.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10617200" y="7683500"/>
            <a:ext cx="1943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3000"/>
              </a:lnSpc>
              <a:tabLst>
                <a:tab pos="520700" algn="l"/>
              </a:tabLs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Human Legs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7353300" y="7632700"/>
            <a:ext cx="1876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3000"/>
              </a:lnSpc>
              <a:tabLst>
                <a:tab pos="520700" algn="l"/>
              </a:tabLs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Gorilla Legs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rot="10800000" flipH="1">
            <a:off x="10807700" y="2603500"/>
            <a:ext cx="0" cy="2352675"/>
          </a:xfrm>
          <a:prstGeom prst="line">
            <a:avLst/>
          </a:prstGeom>
          <a:noFill/>
          <a:ln w="38100">
            <a:solidFill>
              <a:srgbClr val="FF0017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546600"/>
            <a:ext cx="1163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743200"/>
            <a:ext cx="216058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3802" name="Line 10"/>
          <p:cNvSpPr>
            <a:spLocks noChangeShapeType="1"/>
          </p:cNvSpPr>
          <p:nvPr/>
        </p:nvSpPr>
        <p:spPr bwMode="auto">
          <a:xfrm rot="10800000" flipH="1">
            <a:off x="7569200" y="4089400"/>
            <a:ext cx="0" cy="1658938"/>
          </a:xfrm>
          <a:prstGeom prst="line">
            <a:avLst/>
          </a:prstGeom>
          <a:noFill/>
          <a:ln w="38100">
            <a:solidFill>
              <a:srgbClr val="FF0017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4279900"/>
            <a:ext cx="12461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044700"/>
            <a:ext cx="2398712" cy="66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13030200" cy="1333500"/>
          </a:xfrm>
          <a:ln/>
        </p:spPr>
        <p:txBody>
          <a:bodyPr anchor="b"/>
          <a:lstStyle/>
          <a:p>
            <a:pPr>
              <a:spcBef>
                <a:spcPct val="0"/>
              </a:spcBef>
              <a:tabLst>
                <a:tab pos="952500" algn="l"/>
              </a:tabLst>
            </a:pPr>
            <a:r>
              <a:rPr lang="en-US"/>
              <a:t>The Carrying Angle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7061200" y="8851900"/>
            <a:ext cx="28575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08000"/>
              </a:lnSpc>
              <a:tabLst>
                <a:tab pos="520700" algn="l"/>
              </a:tabLst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Human Legs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2527300" y="8851900"/>
            <a:ext cx="27559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08000"/>
              </a:lnSpc>
              <a:tabLst>
                <a:tab pos="520700" algn="l"/>
              </a:tabLst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Gorilla Legs</a:t>
            </a: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8710613" y="5270500"/>
            <a:ext cx="3517900" cy="1320800"/>
            <a:chOff x="0" y="0"/>
            <a:chExt cx="2216" cy="832"/>
          </a:xfrm>
        </p:grpSpPr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704" y="0"/>
              <a:ext cx="1512" cy="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Increased </a:t>
              </a:r>
              <a:r>
                <a:rPr lang="en-US" sz="18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carrying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(</a:t>
              </a:r>
              <a:r>
                <a:rPr lang="en-US" sz="18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valgus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) </a:t>
              </a:r>
              <a:r>
                <a:rPr lang="en-US" sz="18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angle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ensures the knee is brought well under the body during walking</a:t>
              </a:r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>
              <a:off x="24" y="128"/>
              <a:ext cx="698" cy="0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5" name="Group 9"/>
          <p:cNvGrpSpPr>
            <a:grpSpLocks/>
          </p:cNvGrpSpPr>
          <p:nvPr/>
        </p:nvGrpSpPr>
        <p:grpSpPr bwMode="auto">
          <a:xfrm>
            <a:off x="9194800" y="4267200"/>
            <a:ext cx="3289300" cy="520700"/>
            <a:chOff x="0" y="0"/>
            <a:chExt cx="2072" cy="328"/>
          </a:xfrm>
        </p:grpSpPr>
        <p:sp>
          <p:nvSpPr>
            <p:cNvPr id="34826" name="Rectangle 10"/>
            <p:cNvSpPr>
              <a:spLocks/>
            </p:cNvSpPr>
            <p:nvPr/>
          </p:nvSpPr>
          <p:spPr bwMode="auto">
            <a:xfrm>
              <a:off x="400" y="0"/>
              <a:ext cx="167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The thigh bone is angled outwards from knee</a:t>
              </a: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23" y="168"/>
              <a:ext cx="417" cy="0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9490075" y="1676400"/>
            <a:ext cx="2941638" cy="1587500"/>
            <a:chOff x="0" y="0"/>
            <a:chExt cx="1853" cy="1000"/>
          </a:xfrm>
        </p:grpSpPr>
        <p:sp>
          <p:nvSpPr>
            <p:cNvPr id="34829" name="Rectangle 13"/>
            <p:cNvSpPr>
              <a:spLocks/>
            </p:cNvSpPr>
            <p:nvPr/>
          </p:nvSpPr>
          <p:spPr bwMode="auto">
            <a:xfrm>
              <a:off x="461" y="0"/>
              <a:ext cx="1392" cy="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Gluteus muscles of the hip lift the short, wide pelvis to prevent tilting when the opposite leg is off the ground</a:t>
              </a:r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 rot="10800000" flipH="1">
              <a:off x="18" y="373"/>
              <a:ext cx="438" cy="368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5359400" y="1943100"/>
            <a:ext cx="2395538" cy="1092200"/>
            <a:chOff x="0" y="0"/>
            <a:chExt cx="1509" cy="688"/>
          </a:xfrm>
        </p:grpSpPr>
        <p:sp>
          <p:nvSpPr>
            <p:cNvPr id="34832" name="Rectangle 16"/>
            <p:cNvSpPr>
              <a:spLocks/>
            </p:cNvSpPr>
            <p:nvPr/>
          </p:nvSpPr>
          <p:spPr bwMode="auto">
            <a:xfrm>
              <a:off x="0" y="0"/>
              <a:ext cx="124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The femoral head is angled and strengthened</a:t>
              </a:r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 rot="10800000">
              <a:off x="1029" y="368"/>
              <a:ext cx="460" cy="306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685800" y="5397500"/>
            <a:ext cx="4524375" cy="1358900"/>
            <a:chOff x="0" y="0"/>
            <a:chExt cx="2850" cy="856"/>
          </a:xfrm>
        </p:grpSpPr>
        <p:pic>
          <p:nvPicPr>
            <p:cNvPr id="3483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" y="0"/>
              <a:ext cx="733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4836" name="Group 20"/>
            <p:cNvGrpSpPr>
              <a:grpSpLocks/>
            </p:cNvGrpSpPr>
            <p:nvPr/>
          </p:nvGrpSpPr>
          <p:grpSpPr bwMode="auto">
            <a:xfrm>
              <a:off x="0" y="184"/>
              <a:ext cx="2352" cy="496"/>
              <a:chOff x="0" y="0"/>
              <a:chExt cx="2352" cy="496"/>
            </a:xfrm>
          </p:grpSpPr>
          <p:sp>
            <p:nvSpPr>
              <p:cNvPr id="34837" name="Rectangle 21"/>
              <p:cNvSpPr>
                <a:spLocks/>
              </p:cNvSpPr>
              <p:nvPr/>
            </p:nvSpPr>
            <p:spPr bwMode="auto">
              <a:xfrm>
                <a:off x="0" y="0"/>
                <a:ext cx="1032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114300">
                  <a:tabLst>
                    <a:tab pos="52070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The thigh bone is at right angles to knee</a:t>
                </a:r>
              </a:p>
            </p:txBody>
          </p:sp>
          <p:sp>
            <p:nvSpPr>
              <p:cNvPr id="34838" name="Line 22"/>
              <p:cNvSpPr>
                <a:spLocks noChangeShapeType="1"/>
              </p:cNvSpPr>
              <p:nvPr/>
            </p:nvSpPr>
            <p:spPr bwMode="auto">
              <a:xfrm flipH="1">
                <a:off x="1064" y="328"/>
                <a:ext cx="1264" cy="0"/>
              </a:xfrm>
              <a:prstGeom prst="line">
                <a:avLst/>
              </a:prstGeom>
              <a:noFill/>
              <a:ln w="25400">
                <a:solidFill>
                  <a:srgbClr val="FF0017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3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22613"/>
            <a:ext cx="25209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443413"/>
            <a:ext cx="35560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4435475"/>
            <a:ext cx="37592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119938"/>
            <a:ext cx="3225800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1476375"/>
            <a:ext cx="3556000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592263"/>
            <a:ext cx="3022600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-38100" y="-25400"/>
            <a:ext cx="130556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Changes in Foot Anatomy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2032000"/>
            <a:ext cx="4876800" cy="67056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8"/>
              </a:buBlip>
              <a:tabLst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The human foot has undergone considerable modification to make it better suited to a walking mode of locomotion: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9"/>
              </a:buBlip>
              <a:tabLst>
                <a:tab pos="1025525" algn="l"/>
                <a:tab pos="1390650" algn="l"/>
                <a:tab pos="1390650" algn="l"/>
              </a:tabLst>
            </a:pPr>
            <a:r>
              <a:rPr lang="en-US" sz="2400">
                <a:solidFill>
                  <a:srgbClr val="000000"/>
                </a:solidFill>
              </a:rPr>
              <a:t>Toes became reduced in length and are no longer curved. The big toe is no longer opposable.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9"/>
              </a:buBlip>
              <a:tabLst>
                <a:tab pos="1025525" algn="l"/>
                <a:tab pos="1390650" algn="l"/>
                <a:tab pos="1390650" algn="l"/>
              </a:tabLst>
            </a:pPr>
            <a:r>
              <a:rPr lang="en-US" sz="2400">
                <a:solidFill>
                  <a:srgbClr val="000000"/>
                </a:solidFill>
              </a:rPr>
              <a:t>A transverse arch converts the foot into a spring allowing it to transmit the stresses of walking and improve walking efficiency.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11544300" y="2717800"/>
            <a:ext cx="1257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Curved toe bones</a:t>
            </a:r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9017000" y="3416300"/>
            <a:ext cx="2768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Big toe diverges</a:t>
            </a:r>
          </a:p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(separate from other toes)</a:t>
            </a: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11150600" y="6083300"/>
            <a:ext cx="179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Big toe aligned with other toes</a:t>
            </a: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7353300" y="5829300"/>
            <a:ext cx="2298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Direction of weight transmission in walking</a:t>
            </a:r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5080000" y="5829300"/>
            <a:ext cx="2501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Lighter shading represents points of contact with the ground</a:t>
            </a:r>
          </a:p>
        </p:txBody>
      </p:sp>
      <p:sp>
        <p:nvSpPr>
          <p:cNvPr id="35853" name="Rectangle 13"/>
          <p:cNvSpPr>
            <a:spLocks/>
          </p:cNvSpPr>
          <p:nvPr/>
        </p:nvSpPr>
        <p:spPr bwMode="auto">
          <a:xfrm>
            <a:off x="4521200" y="8534400"/>
            <a:ext cx="467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Footprints thought to belong to an Australopithecine at Laetoli dated at 3.7 mya</a:t>
            </a:r>
          </a:p>
        </p:txBody>
      </p:sp>
      <p:sp>
        <p:nvSpPr>
          <p:cNvPr id="35854" name="Rectangle 14"/>
          <p:cNvSpPr>
            <a:spLocks/>
          </p:cNvSpPr>
          <p:nvPr/>
        </p:nvSpPr>
        <p:spPr bwMode="auto">
          <a:xfrm>
            <a:off x="5435600" y="6807200"/>
            <a:ext cx="3238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Australopithecine Footprints</a:t>
            </a:r>
          </a:p>
        </p:txBody>
      </p:sp>
      <p:sp>
        <p:nvSpPr>
          <p:cNvPr id="35855" name="Rectangle 15"/>
          <p:cNvSpPr>
            <a:spLocks/>
          </p:cNvSpPr>
          <p:nvPr/>
        </p:nvSpPr>
        <p:spPr bwMode="auto">
          <a:xfrm>
            <a:off x="5448300" y="42291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Human Foot</a:t>
            </a:r>
          </a:p>
        </p:txBody>
      </p:sp>
      <p:sp>
        <p:nvSpPr>
          <p:cNvPr id="35856" name="Rectangle 16"/>
          <p:cNvSpPr>
            <a:spLocks/>
          </p:cNvSpPr>
          <p:nvPr/>
        </p:nvSpPr>
        <p:spPr bwMode="auto">
          <a:xfrm>
            <a:off x="4914900" y="3302000"/>
            <a:ext cx="2527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Lighter shading represents points of contact with the ground</a:t>
            </a:r>
          </a:p>
        </p:txBody>
      </p:sp>
      <p:sp>
        <p:nvSpPr>
          <p:cNvPr id="35857" name="Rectangle 17"/>
          <p:cNvSpPr>
            <a:spLocks/>
          </p:cNvSpPr>
          <p:nvPr/>
        </p:nvSpPr>
        <p:spPr bwMode="auto">
          <a:xfrm>
            <a:off x="5435600" y="1536700"/>
            <a:ext cx="201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Chimpanzee Foot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6383338" y="2592388"/>
            <a:ext cx="0" cy="725487"/>
          </a:xfrm>
          <a:prstGeom prst="line">
            <a:avLst/>
          </a:prstGeom>
          <a:noFill/>
          <a:ln w="9525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10718800" y="2897188"/>
            <a:ext cx="0" cy="455612"/>
          </a:xfrm>
          <a:prstGeom prst="line">
            <a:avLst/>
          </a:prstGeom>
          <a:noFill/>
          <a:ln w="9525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2166600" y="2465388"/>
            <a:ext cx="7938" cy="225425"/>
          </a:xfrm>
          <a:prstGeom prst="line">
            <a:avLst/>
          </a:prstGeom>
          <a:noFill/>
          <a:ln w="9525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12123738" y="5576888"/>
            <a:ext cx="3175" cy="468312"/>
          </a:xfrm>
          <a:prstGeom prst="line">
            <a:avLst/>
          </a:prstGeom>
          <a:noFill/>
          <a:ln w="9525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6350000" y="5246688"/>
            <a:ext cx="11113" cy="611187"/>
          </a:xfrm>
          <a:prstGeom prst="line">
            <a:avLst/>
          </a:prstGeom>
          <a:noFill/>
          <a:ln w="9525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8262938" y="5481638"/>
            <a:ext cx="4762" cy="39370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64" name="Group 24"/>
          <p:cNvGrpSpPr>
            <a:grpSpLocks/>
          </p:cNvGrpSpPr>
          <p:nvPr/>
        </p:nvGrpSpPr>
        <p:grpSpPr bwMode="auto">
          <a:xfrm>
            <a:off x="8623300" y="6889750"/>
            <a:ext cx="4457700" cy="2241550"/>
            <a:chOff x="0" y="0"/>
            <a:chExt cx="2808" cy="1412"/>
          </a:xfrm>
        </p:grpSpPr>
        <p:pic>
          <p:nvPicPr>
            <p:cNvPr id="35865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0"/>
              <a:ext cx="2223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866" name="Rectangle 26"/>
            <p:cNvSpPr>
              <a:spLocks/>
            </p:cNvSpPr>
            <p:nvPr/>
          </p:nvSpPr>
          <p:spPr bwMode="auto">
            <a:xfrm>
              <a:off x="1152" y="1100"/>
              <a:ext cx="16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tabLst>
                  <a:tab pos="520700" algn="l"/>
                </a:tabLs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Foot bones (OH8) from Bed I at Olduvai Gorge</a:t>
              </a:r>
            </a:p>
          </p:txBody>
        </p:sp>
        <p:sp>
          <p:nvSpPr>
            <p:cNvPr id="35867" name="Rectangle 27"/>
            <p:cNvSpPr>
              <a:spLocks/>
            </p:cNvSpPr>
            <p:nvPr/>
          </p:nvSpPr>
          <p:spPr bwMode="auto">
            <a:xfrm>
              <a:off x="0" y="924"/>
              <a:ext cx="136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tabLst>
                  <a:tab pos="520700" algn="l"/>
                </a:tabLs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Heel bone missing from fossil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480" y="549"/>
              <a:ext cx="7" cy="385"/>
            </a:xfrm>
            <a:prstGeom prst="line">
              <a:avLst/>
            </a:prstGeom>
            <a:noFill/>
            <a:ln w="9525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9" name="Picture 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99">
              <a:off x="687" y="86"/>
              <a:ext cx="1456" cy="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3111500"/>
            <a:ext cx="21209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187700"/>
            <a:ext cx="18970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5359400"/>
            <a:ext cx="180498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-38100"/>
            <a:ext cx="130810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Changes in Knee Anatomy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8500" y="1930400"/>
            <a:ext cx="4025900" cy="4470400"/>
          </a:xfrm>
          <a:ln/>
        </p:spPr>
        <p:txBody>
          <a:bodyPr anchor="ctr"/>
          <a:lstStyle/>
          <a:p>
            <a:pPr marL="619125" indent="-492125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In modern humans, the knee joint is adapted to bear weight through the </a:t>
            </a:r>
            <a:r>
              <a:rPr lang="en-US" sz="2400" b="1">
                <a:solidFill>
                  <a:srgbClr val="000000"/>
                </a:solidFill>
              </a:rPr>
              <a:t>lateral condyles</a:t>
            </a:r>
            <a:r>
              <a:rPr lang="en-US" sz="2400">
                <a:solidFill>
                  <a:srgbClr val="000000"/>
                </a:solidFill>
              </a:rPr>
              <a:t>, which are </a:t>
            </a:r>
            <a:r>
              <a:rPr lang="en-US" sz="2400" i="1">
                <a:solidFill>
                  <a:srgbClr val="000000"/>
                </a:solidFill>
              </a:rPr>
              <a:t>larger</a:t>
            </a:r>
            <a:r>
              <a:rPr lang="en-US" sz="2400">
                <a:solidFill>
                  <a:srgbClr val="000000"/>
                </a:solidFill>
              </a:rPr>
              <a:t> than the </a:t>
            </a:r>
            <a:r>
              <a:rPr lang="en-US" sz="2400" b="1">
                <a:solidFill>
                  <a:srgbClr val="000000"/>
                </a:solidFill>
              </a:rPr>
              <a:t>medial condyles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marL="619125" indent="-492125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6"/>
              </a:buBlip>
              <a:tabLst>
                <a:tab pos="1025525" algn="l"/>
                <a:tab pos="1025525" algn="l"/>
              </a:tabLst>
            </a:pPr>
            <a:r>
              <a:rPr lang="en-US" sz="2400">
                <a:solidFill>
                  <a:srgbClr val="000000"/>
                </a:solidFill>
              </a:rPr>
              <a:t>In chimpanzees, the knee joint is adapted to bear weight through the </a:t>
            </a:r>
            <a:r>
              <a:rPr lang="en-US" sz="2400" b="1">
                <a:solidFill>
                  <a:srgbClr val="000000"/>
                </a:solidFill>
              </a:rPr>
              <a:t>medial condyles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10007600" y="1866900"/>
            <a:ext cx="2743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Australopithecine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10185400" y="4597400"/>
            <a:ext cx="23749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Condyles not like either of the other two</a:t>
            </a: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10985500" y="5638800"/>
            <a:ext cx="1397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Femur (thigh bone)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11341100" y="7239000"/>
            <a:ext cx="1638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Medial (inner) condyle</a:t>
            </a: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1074400" y="8585200"/>
            <a:ext cx="60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Tibia</a:t>
            </a: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9258300" y="8686800"/>
            <a:ext cx="736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Fibula</a:t>
            </a:r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7950200" y="7239000"/>
            <a:ext cx="1765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Lateral (outer) condyle</a:t>
            </a:r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7353300" y="6426200"/>
            <a:ext cx="2171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Lower end of femur (as shown above)</a:t>
            </a:r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7810500" y="4965700"/>
            <a:ext cx="1803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Lateral condyle is larger</a:t>
            </a:r>
          </a:p>
        </p:txBody>
      </p:sp>
      <p:sp>
        <p:nvSpPr>
          <p:cNvPr id="36879" name="Rectangle 15"/>
          <p:cNvSpPr>
            <a:spLocks/>
          </p:cNvSpPr>
          <p:nvPr/>
        </p:nvSpPr>
        <p:spPr bwMode="auto">
          <a:xfrm>
            <a:off x="5384800" y="4597400"/>
            <a:ext cx="20701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algn="ctr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Medial condyle higher and larger</a:t>
            </a:r>
          </a:p>
        </p:txBody>
      </p:sp>
      <p:sp>
        <p:nvSpPr>
          <p:cNvPr id="36880" name="Rectangle 16"/>
          <p:cNvSpPr>
            <a:spLocks/>
          </p:cNvSpPr>
          <p:nvPr/>
        </p:nvSpPr>
        <p:spPr bwMode="auto">
          <a:xfrm>
            <a:off x="6591300" y="2400300"/>
            <a:ext cx="3708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Buttress of bone to prevent the sideways deflection of leg muscles</a:t>
            </a:r>
          </a:p>
        </p:txBody>
      </p:sp>
      <p:sp>
        <p:nvSpPr>
          <p:cNvPr id="36881" name="Rectangle 17"/>
          <p:cNvSpPr>
            <a:spLocks/>
          </p:cNvSpPr>
          <p:nvPr/>
        </p:nvSpPr>
        <p:spPr bwMode="auto">
          <a:xfrm>
            <a:off x="8296275" y="1866900"/>
            <a:ext cx="1060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 algn="ctr">
              <a:tabLst>
                <a:tab pos="520700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Human</a:t>
            </a:r>
          </a:p>
        </p:txBody>
      </p:sp>
      <p:sp>
        <p:nvSpPr>
          <p:cNvPr id="36882" name="Rectangle 18"/>
          <p:cNvSpPr>
            <a:spLocks/>
          </p:cNvSpPr>
          <p:nvPr/>
        </p:nvSpPr>
        <p:spPr bwMode="auto">
          <a:xfrm>
            <a:off x="5318125" y="1866900"/>
            <a:ext cx="1760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 algn="ctr">
              <a:tabLst>
                <a:tab pos="520700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Chimpanzee</a:t>
            </a:r>
          </a:p>
        </p:txBody>
      </p:sp>
      <p:sp>
        <p:nvSpPr>
          <p:cNvPr id="36883" name="Rectangle 19"/>
          <p:cNvSpPr>
            <a:spLocks/>
          </p:cNvSpPr>
          <p:nvPr/>
        </p:nvSpPr>
        <p:spPr bwMode="auto">
          <a:xfrm>
            <a:off x="4584700" y="8128000"/>
            <a:ext cx="36703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>
                <a:solidFill>
                  <a:srgbClr val="84007E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front view of a modern human </a:t>
            </a:r>
            <a:r>
              <a:rPr lang="en-US" sz="1800" b="1">
                <a:solidFill>
                  <a:srgbClr val="84007E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right knee joint</a:t>
            </a:r>
            <a:r>
              <a:rPr lang="en-US" sz="1800">
                <a:solidFill>
                  <a:srgbClr val="84007E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shown in a bent position (the knee cap has been removed for clarity):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743700" y="4237038"/>
            <a:ext cx="0" cy="350837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8407400" y="4567238"/>
            <a:ext cx="0" cy="350837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rot="10800000" flipH="1">
            <a:off x="8435975" y="2919413"/>
            <a:ext cx="0" cy="334962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11176000" y="7245350"/>
            <a:ext cx="254000" cy="1206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9652000" y="7231063"/>
            <a:ext cx="371475" cy="201612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rot="10800000">
            <a:off x="9482138" y="6688138"/>
            <a:ext cx="957262" cy="1587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124200"/>
            <a:ext cx="20320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6891" name="Rectangle 27"/>
          <p:cNvSpPr>
            <a:spLocks/>
          </p:cNvSpPr>
          <p:nvPr/>
        </p:nvSpPr>
        <p:spPr bwMode="auto">
          <a:xfrm>
            <a:off x="5156200" y="1244600"/>
            <a:ext cx="7366000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14300" algn="ctr">
              <a:lnSpc>
                <a:spcPct val="11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Lower end of femur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8C1D-FBFF-C24D-9F7B-F9A26E60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New definitions</a:t>
            </a:r>
            <a:br>
              <a:rPr lang="en-AU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8682-9348-2946-86ED-790A93EF0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AU" b="1" dirty="0"/>
              <a:t>New definitions</a:t>
            </a:r>
          </a:p>
          <a:p>
            <a:r>
              <a:rPr lang="en-AU" dirty="0"/>
              <a:t>The most commonly used recent definitions are:</a:t>
            </a:r>
          </a:p>
          <a:p>
            <a:r>
              <a:rPr lang="en-AU" b="1" dirty="0"/>
              <a:t>Hominid</a:t>
            </a:r>
            <a:r>
              <a:rPr lang="en-AU" dirty="0"/>
              <a:t> – the group consisting of all modern and extinct Great Apes (that is, </a:t>
            </a:r>
            <a:r>
              <a:rPr lang="en-AU" dirty="0">
                <a:hlinkClick r:id="rId2"/>
              </a:rPr>
              <a:t>modern humans</a:t>
            </a:r>
            <a:r>
              <a:rPr lang="en-AU" dirty="0"/>
              <a:t>, chimpanzees, gorillas and orang-utans plus all their immediate ancestors).</a:t>
            </a:r>
          </a:p>
          <a:p>
            <a:r>
              <a:rPr lang="en-AU" b="1" dirty="0"/>
              <a:t>Hominin</a:t>
            </a:r>
            <a:r>
              <a:rPr lang="en-AU" dirty="0"/>
              <a:t> – the group consisting of </a:t>
            </a:r>
            <a:r>
              <a:rPr lang="en-AU" dirty="0">
                <a:hlinkClick r:id="rId2"/>
              </a:rPr>
              <a:t>modern humans</a:t>
            </a:r>
            <a:r>
              <a:rPr lang="en-AU" dirty="0"/>
              <a:t>, extinct human species and all our immediate ancestors (including members of the genera </a:t>
            </a:r>
            <a:r>
              <a:rPr lang="en-AU" i="1" dirty="0"/>
              <a:t>Homo</a:t>
            </a:r>
            <a:r>
              <a:rPr lang="en-AU" dirty="0"/>
              <a:t>, </a:t>
            </a:r>
            <a:r>
              <a:rPr lang="en-AU" i="1" dirty="0"/>
              <a:t>Australopithecus</a:t>
            </a:r>
            <a:r>
              <a:rPr lang="en-AU" dirty="0"/>
              <a:t>, </a:t>
            </a:r>
            <a:r>
              <a:rPr lang="en-AU" i="1" dirty="0">
                <a:hlinkClick r:id="rId3"/>
              </a:rPr>
              <a:t>Paranthropus</a:t>
            </a:r>
            <a:r>
              <a:rPr lang="en-AU" dirty="0"/>
              <a:t> and </a:t>
            </a:r>
            <a:r>
              <a:rPr lang="en-AU" i="1" dirty="0"/>
              <a:t>Ardipithecus</a:t>
            </a:r>
            <a:r>
              <a:rPr lang="en-AU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630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82600" y="1435100"/>
            <a:ext cx="6337300" cy="80518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390650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An important diagnostic feature bipedalism is the position of the </a:t>
            </a:r>
            <a:r>
              <a:rPr lang="en-US" b="1">
                <a:solidFill>
                  <a:srgbClr val="000000"/>
                </a:solidFill>
              </a:rPr>
              <a:t>foramen magnum</a:t>
            </a:r>
            <a:r>
              <a:rPr lang="en-US">
                <a:solidFill>
                  <a:srgbClr val="000000"/>
                </a:solidFill>
              </a:rPr>
              <a:t> on the base of the skull.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390650" algn="l"/>
                <a:tab pos="1390650" algn="l"/>
                <a:tab pos="1390650" algn="l"/>
              </a:tabLst>
            </a:pPr>
            <a:r>
              <a:rPr lang="en-US" sz="2400">
                <a:solidFill>
                  <a:srgbClr val="000000"/>
                </a:solidFill>
              </a:rPr>
              <a:t>The </a:t>
            </a:r>
            <a:r>
              <a:rPr lang="en-US" sz="2400" b="1">
                <a:solidFill>
                  <a:srgbClr val="000000"/>
                </a:solidFill>
              </a:rPr>
              <a:t>foramen magnum</a:t>
            </a:r>
            <a:r>
              <a:rPr lang="en-US" sz="2400">
                <a:solidFill>
                  <a:srgbClr val="000000"/>
                </a:solidFill>
              </a:rPr>
              <a:t> is the attachment point for the skull and the spine through which the spinal cord passes to the brain.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390650" algn="l"/>
                <a:tab pos="1390650" algn="l"/>
                <a:tab pos="1390650" algn="l"/>
              </a:tabLst>
            </a:pPr>
            <a:r>
              <a:rPr lang="en-US" sz="2400">
                <a:solidFill>
                  <a:srgbClr val="000000"/>
                </a:solidFill>
              </a:rPr>
              <a:t>An opening close to the rear of the skull implies a quadrupedal habit of locomotion: the head is held upright by powerful neck muscles.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390650" algn="l"/>
                <a:tab pos="1390650" algn="l"/>
                <a:tab pos="1390650" algn="l"/>
              </a:tabLst>
            </a:pPr>
            <a:r>
              <a:rPr lang="en-US" sz="2400">
                <a:solidFill>
                  <a:srgbClr val="000000"/>
                </a:solidFill>
              </a:rPr>
              <a:t>An opening located more centrally on the skull, as is found in modern humans, indicates a bipedal habit of locomotion: the head balances on the spine and less powerful neck muscles.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-25400"/>
            <a:ext cx="130810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Changes in the Skull Base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8293100" y="6311900"/>
            <a:ext cx="4324350" cy="3263900"/>
            <a:chOff x="0" y="0"/>
            <a:chExt cx="2724" cy="2056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0"/>
              <a:ext cx="1417" cy="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1160"/>
              <a:ext cx="13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21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Human </a:t>
              </a:r>
            </a:p>
            <a:p>
              <a:pPr marL="114300">
                <a:lnSpc>
                  <a:spcPct val="121000"/>
                </a:lnSpc>
                <a:tabLst>
                  <a:tab pos="5207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Opening near the central pivoting point of the skull allowing it to balance</a:t>
              </a:r>
            </a:p>
          </p:txBody>
        </p:sp>
      </p:grp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7281863" y="3619500"/>
            <a:ext cx="4783137" cy="3429000"/>
            <a:chOff x="0" y="0"/>
            <a:chExt cx="3012" cy="2160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51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1540" y="960"/>
              <a:ext cx="147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21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Australopithecine </a:t>
              </a:r>
            </a:p>
            <a:p>
              <a:pPr marL="114300">
                <a:lnSpc>
                  <a:spcPct val="121000"/>
                </a:lnSpc>
                <a:tabLst>
                  <a:tab pos="5207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Opening is located closer to the position of that found on modern human skulls</a:t>
              </a:r>
            </a:p>
          </p:txBody>
        </p:sp>
      </p:grp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7454900" y="1231900"/>
            <a:ext cx="5067300" cy="3516313"/>
            <a:chOff x="0" y="0"/>
            <a:chExt cx="3192" cy="2215"/>
          </a:xfrm>
        </p:grpSpPr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72"/>
              <a:ext cx="1360" cy="2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2520" y="0"/>
              <a:ext cx="67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Foramen magnum</a:t>
              </a:r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0" y="304"/>
              <a:ext cx="131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21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Chimpanzee </a:t>
              </a:r>
            </a:p>
            <a:p>
              <a:pPr marL="114300">
                <a:lnSpc>
                  <a:spcPct val="121000"/>
                </a:lnSpc>
                <a:tabLst>
                  <a:tab pos="5207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Opening is near the rear of the skull suggesting a quadrupedal habit</a:t>
              </a:r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rot="10800000" flipH="1">
              <a:off x="2042" y="168"/>
              <a:ext cx="448" cy="170"/>
            </a:xfrm>
            <a:prstGeom prst="line">
              <a:avLst/>
            </a:prstGeom>
            <a:noFill/>
            <a:ln w="889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460500" y="1447800"/>
            <a:ext cx="9436100" cy="10160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</a:tabLst>
            </a:pPr>
            <a:r>
              <a:rPr lang="en-US">
                <a:solidFill>
                  <a:srgbClr val="000000"/>
                </a:solidFill>
              </a:rPr>
              <a:t>An important diagnostic feature of </a:t>
            </a:r>
            <a:r>
              <a:rPr lang="ja-JP" altLang="en-US">
                <a:solidFill>
                  <a:srgbClr val="000000"/>
                </a:solidFill>
                <a:latin typeface="Arial"/>
              </a:rPr>
              <a:t>‘</a:t>
            </a:r>
            <a:r>
              <a:rPr lang="en-US">
                <a:solidFill>
                  <a:srgbClr val="000000"/>
                </a:solidFill>
              </a:rPr>
              <a:t>humanness</a:t>
            </a:r>
            <a:r>
              <a:rPr lang="ja-JP" altLang="en-US">
                <a:solidFill>
                  <a:srgbClr val="000000"/>
                </a:solidFill>
                <a:latin typeface="Arial"/>
              </a:rPr>
              <a:t>’</a:t>
            </a:r>
            <a:r>
              <a:rPr lang="en-US">
                <a:solidFill>
                  <a:srgbClr val="000000"/>
                </a:solidFill>
              </a:rPr>
              <a:t> are the </a:t>
            </a:r>
            <a:r>
              <a:rPr lang="en-US" b="1">
                <a:solidFill>
                  <a:srgbClr val="000000"/>
                </a:solidFill>
              </a:rPr>
              <a:t>shape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 b="1">
                <a:solidFill>
                  <a:srgbClr val="000000"/>
                </a:solidFill>
              </a:rPr>
              <a:t>arrangement</a:t>
            </a:r>
            <a:r>
              <a:rPr lang="en-US">
                <a:solidFill>
                  <a:srgbClr val="000000"/>
                </a:solidFill>
              </a:rPr>
              <a:t> of teeth.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25400"/>
            <a:ext cx="13055600" cy="12319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Changes in Dentition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609600" y="2743200"/>
            <a:ext cx="3784600" cy="6248400"/>
            <a:chOff x="0" y="0"/>
            <a:chExt cx="2384" cy="3936"/>
          </a:xfrm>
        </p:grpSpPr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408"/>
              <a:ext cx="1609" cy="2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8917" name="Rectangle 5"/>
            <p:cNvSpPr>
              <a:spLocks/>
            </p:cNvSpPr>
            <p:nvPr/>
          </p:nvSpPr>
          <p:spPr bwMode="auto">
            <a:xfrm>
              <a:off x="556" y="0"/>
              <a:ext cx="1384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Chimpanzee</a:t>
              </a:r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Bottom view of skull:</a:t>
              </a:r>
            </a:p>
          </p:txBody>
        </p:sp>
        <p:sp>
          <p:nvSpPr>
            <p:cNvPr id="38918" name="Rectangle 6"/>
            <p:cNvSpPr>
              <a:spLocks/>
            </p:cNvSpPr>
            <p:nvPr/>
          </p:nvSpPr>
          <p:spPr bwMode="auto">
            <a:xfrm>
              <a:off x="0" y="2848"/>
              <a:ext cx="74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lnSpc>
                  <a:spcPct val="117000"/>
                </a:lnSpc>
                <a:tabLst>
                  <a:tab pos="520700" algn="l"/>
                </a:tabLst>
              </a:pPr>
              <a:r>
                <a:rPr lang="en-US" sz="1800">
                  <a:solidFill>
                    <a:srgbClr val="17151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Diastema</a:t>
              </a:r>
            </a:p>
          </p:txBody>
        </p:sp>
        <p:sp>
          <p:nvSpPr>
            <p:cNvPr id="38919" name="Rectangle 7"/>
            <p:cNvSpPr>
              <a:spLocks/>
            </p:cNvSpPr>
            <p:nvPr/>
          </p:nvSpPr>
          <p:spPr bwMode="auto">
            <a:xfrm>
              <a:off x="384" y="3200"/>
              <a:ext cx="2000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Dental arch is U-shaped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Canines are very large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Other teeth are large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Diastema (gap) present</a:t>
              </a: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792" y="2746"/>
              <a:ext cx="205" cy="166"/>
            </a:xfrm>
            <a:prstGeom prst="line">
              <a:avLst/>
            </a:prstGeom>
            <a:noFill/>
            <a:ln w="762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AutoShape 9"/>
            <p:cNvSpPr>
              <a:spLocks/>
            </p:cNvSpPr>
            <p:nvPr/>
          </p:nvSpPr>
          <p:spPr bwMode="auto">
            <a:xfrm>
              <a:off x="1840" y="2392"/>
              <a:ext cx="272" cy="4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4575"/>
                  </a:lnTo>
                  <a:cubicBezTo>
                    <a:pt x="0" y="14575"/>
                    <a:pt x="182" y="21600"/>
                    <a:pt x="10165" y="21600"/>
                  </a:cubicBezTo>
                  <a:cubicBezTo>
                    <a:pt x="21418" y="21600"/>
                    <a:pt x="21600" y="14784"/>
                    <a:pt x="21600" y="14784"/>
                  </a:cubicBezTo>
                  <a:lnTo>
                    <a:pt x="21600" y="0"/>
                  </a:lnTo>
                </a:path>
              </a:pathLst>
            </a:custGeom>
            <a:noFill/>
            <a:ln w="101600">
              <a:solidFill>
                <a:srgbClr val="2D00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5181600" y="2743200"/>
            <a:ext cx="3124200" cy="6553200"/>
            <a:chOff x="0" y="0"/>
            <a:chExt cx="1968" cy="4128"/>
          </a:xfrm>
        </p:grpSpPr>
        <p:pic>
          <p:nvPicPr>
            <p:cNvPr id="3892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432"/>
              <a:ext cx="1656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8924" name="Rectangle 12"/>
            <p:cNvSpPr>
              <a:spLocks/>
            </p:cNvSpPr>
            <p:nvPr/>
          </p:nvSpPr>
          <p:spPr bwMode="auto">
            <a:xfrm>
              <a:off x="144" y="0"/>
              <a:ext cx="169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 algn="ctr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Australopithecine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Bottom view of skull:</a:t>
              </a:r>
            </a:p>
          </p:txBody>
        </p:sp>
        <p:sp>
          <p:nvSpPr>
            <p:cNvPr id="38925" name="Rectangle 13"/>
            <p:cNvSpPr>
              <a:spLocks/>
            </p:cNvSpPr>
            <p:nvPr/>
          </p:nvSpPr>
          <p:spPr bwMode="auto">
            <a:xfrm>
              <a:off x="0" y="3200"/>
              <a:ext cx="1824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Dental arch is still slightly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U-shaped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Canines are reduced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Other teeth are large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Diastema (gap) present</a:t>
              </a:r>
            </a:p>
          </p:txBody>
        </p:sp>
        <p:sp>
          <p:nvSpPr>
            <p:cNvPr id="38926" name="AutoShape 14"/>
            <p:cNvSpPr>
              <a:spLocks/>
            </p:cNvSpPr>
            <p:nvPr/>
          </p:nvSpPr>
          <p:spPr bwMode="auto">
            <a:xfrm>
              <a:off x="1616" y="2424"/>
              <a:ext cx="352" cy="4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30" y="14575"/>
                  </a:lnTo>
                  <a:cubicBezTo>
                    <a:pt x="2130" y="14575"/>
                    <a:pt x="2275" y="21600"/>
                    <a:pt x="10290" y="21600"/>
                  </a:cubicBezTo>
                  <a:cubicBezTo>
                    <a:pt x="19325" y="21600"/>
                    <a:pt x="19470" y="14784"/>
                    <a:pt x="19470" y="14784"/>
                  </a:cubicBezTo>
                  <a:lnTo>
                    <a:pt x="21600" y="0"/>
                  </a:lnTo>
                </a:path>
              </a:pathLst>
            </a:custGeom>
            <a:noFill/>
            <a:ln w="101600">
              <a:solidFill>
                <a:srgbClr val="2D00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9118600" y="2743200"/>
            <a:ext cx="3463925" cy="5943600"/>
            <a:chOff x="0" y="0"/>
            <a:chExt cx="2182" cy="3744"/>
          </a:xfrm>
        </p:grpSpPr>
        <p:pic>
          <p:nvPicPr>
            <p:cNvPr id="38928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508"/>
              <a:ext cx="1665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8929" name="Rectangle 17"/>
            <p:cNvSpPr>
              <a:spLocks/>
            </p:cNvSpPr>
            <p:nvPr/>
          </p:nvSpPr>
          <p:spPr bwMode="auto">
            <a:xfrm>
              <a:off x="308" y="0"/>
              <a:ext cx="138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 algn="ctr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Human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Bottom view of skull:</a:t>
              </a:r>
            </a:p>
          </p:txBody>
        </p:sp>
        <p:sp>
          <p:nvSpPr>
            <p:cNvPr id="38930" name="Rectangle 18"/>
            <p:cNvSpPr>
              <a:spLocks/>
            </p:cNvSpPr>
            <p:nvPr/>
          </p:nvSpPr>
          <p:spPr bwMode="auto">
            <a:xfrm>
              <a:off x="0" y="3200"/>
              <a:ext cx="2056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Dental arch is less U-shaped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All teeth are smaller</a:t>
              </a:r>
            </a:p>
            <a:p>
              <a:pPr marL="114300">
                <a:lnSpc>
                  <a:spcPct val="117000"/>
                </a:lnSpc>
                <a:buSzPct val="125000"/>
                <a:buFont typeface="Arial" charset="0"/>
                <a:buChar char="•"/>
                <a:tabLst>
                  <a:tab pos="5207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No diastema (gap)</a:t>
              </a:r>
            </a:p>
          </p:txBody>
        </p:sp>
        <p:sp>
          <p:nvSpPr>
            <p:cNvPr id="38931" name="AutoShape 19"/>
            <p:cNvSpPr>
              <a:spLocks/>
            </p:cNvSpPr>
            <p:nvPr/>
          </p:nvSpPr>
          <p:spPr bwMode="auto">
            <a:xfrm>
              <a:off x="1718" y="2472"/>
              <a:ext cx="464" cy="312"/>
            </a:xfrm>
            <a:custGeom>
              <a:avLst/>
              <a:gdLst/>
              <a:ahLst/>
              <a:cxnLst/>
              <a:rect l="0" t="0" r="r" b="b"/>
              <a:pathLst>
                <a:path w="20189" h="21600">
                  <a:moveTo>
                    <a:pt x="39" y="0"/>
                  </a:moveTo>
                  <a:cubicBezTo>
                    <a:pt x="39" y="0"/>
                    <a:pt x="-1171" y="21600"/>
                    <a:pt x="9832" y="21600"/>
                  </a:cubicBezTo>
                  <a:cubicBezTo>
                    <a:pt x="20429" y="21600"/>
                    <a:pt x="20189" y="0"/>
                    <a:pt x="20189" y="0"/>
                  </a:cubicBezTo>
                </a:path>
              </a:pathLst>
            </a:custGeom>
            <a:noFill/>
            <a:ln w="101600">
              <a:solidFill>
                <a:srgbClr val="2D00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Prognathism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Apes and early </a:t>
            </a:r>
            <a:r>
              <a:rPr lang="en-US" dirty="0" err="1"/>
              <a:t>hominins</a:t>
            </a:r>
            <a:r>
              <a:rPr lang="en-US" dirty="0"/>
              <a:t> have a forward jutting jaw, known as </a:t>
            </a:r>
            <a:r>
              <a:rPr lang="en-US" dirty="0" err="1"/>
              <a:t>prognathism</a:t>
            </a:r>
            <a:r>
              <a:rPr lang="en-US" dirty="0"/>
              <a:t>, as well as a prominent brow ridge. </a:t>
            </a:r>
          </a:p>
          <a:p>
            <a:r>
              <a:rPr lang="en-US" dirty="0"/>
              <a:t>Over time </a:t>
            </a:r>
            <a:r>
              <a:rPr lang="en-US" dirty="0" err="1"/>
              <a:t>hominins</a:t>
            </a:r>
            <a:r>
              <a:rPr lang="en-US" dirty="0"/>
              <a:t> have gradually moved to having a flatter face with increased development of a chin and nose. </a:t>
            </a:r>
          </a:p>
          <a:p>
            <a:r>
              <a:rPr lang="en-US" dirty="0"/>
              <a:t>There has also been an increase in the size of the forehead which has become larger and flatter to accommodate an increase in cerebral cortex size.  </a:t>
            </a:r>
          </a:p>
        </p:txBody>
      </p:sp>
    </p:spTree>
    <p:extLst>
      <p:ext uri="{BB962C8B-B14F-4D97-AF65-F5344CB8AC3E}">
        <p14:creationId xmlns:p14="http://schemas.microsoft.com/office/powerpoint/2010/main" val="8083827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r="552"/>
          <a:stretch/>
        </p:blipFill>
        <p:spPr>
          <a:xfrm>
            <a:off x="1677864" y="412304"/>
            <a:ext cx="9505056" cy="9083433"/>
          </a:xfrm>
        </p:spPr>
      </p:pic>
    </p:spTree>
    <p:extLst>
      <p:ext uri="{BB962C8B-B14F-4D97-AF65-F5344CB8AC3E}">
        <p14:creationId xmlns:p14="http://schemas.microsoft.com/office/powerpoint/2010/main" val="19731424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>
          <a:xfrm>
            <a:off x="-12700" y="-25400"/>
            <a:ext cx="13017500" cy="1206500"/>
          </a:xfrm>
          <a:ln/>
        </p:spPr>
        <p:txBody>
          <a:bodyPr anchor="b"/>
          <a:lstStyle/>
          <a:p>
            <a:pPr>
              <a:spcBef>
                <a:spcPct val="0"/>
              </a:spcBef>
              <a:tabLst>
                <a:tab pos="952500" algn="l"/>
              </a:tabLst>
            </a:pPr>
            <a:r>
              <a:rPr lang="en-US" sz="6000"/>
              <a:t>Evolution of the Human Brain</a:t>
            </a: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1689100"/>
            <a:ext cx="7861300" cy="73025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Intelligence is not just a function of brain size: </a:t>
            </a:r>
            <a:r>
              <a:rPr lang="en-US" b="1">
                <a:solidFill>
                  <a:srgbClr val="000000"/>
                </a:solidFill>
              </a:rPr>
              <a:t>relative brain size</a:t>
            </a:r>
            <a:r>
              <a:rPr lang="en-US">
                <a:solidFill>
                  <a:srgbClr val="000000"/>
                </a:solidFill>
              </a:rPr>
              <a:t> appears to be more important (brain size compared to body size).</a:t>
            </a: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Modern humans have a brain volume three times larger than that predicted for an average monkey or ape with our body size.</a:t>
            </a: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Another important factor is the </a:t>
            </a:r>
            <a:r>
              <a:rPr lang="en-US" b="1">
                <a:solidFill>
                  <a:srgbClr val="000000"/>
                </a:solidFill>
              </a:rPr>
              <a:t>organization</a:t>
            </a:r>
            <a:r>
              <a:rPr lang="en-US">
                <a:solidFill>
                  <a:srgbClr val="000000"/>
                </a:solidFill>
              </a:rPr>
              <a:t> of the brain, evident in the development of the areas concerned with spoken language.</a:t>
            </a: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>
                <a:solidFill>
                  <a:srgbClr val="000000"/>
                </a:solidFill>
              </a:rPr>
              <a:t>Two areas of the brain have become highly developed in modern humans: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025525" algn="l"/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 sz="2400" b="1">
                <a:solidFill>
                  <a:srgbClr val="000000"/>
                </a:solidFill>
              </a:rPr>
              <a:t>Broca</a:t>
            </a:r>
            <a:r>
              <a:rPr lang="ja-JP" altLang="en-US" sz="2400" b="1">
                <a:solidFill>
                  <a:srgbClr val="000000"/>
                </a:solidFill>
                <a:latin typeface="Arial"/>
              </a:rPr>
              <a:t>’</a:t>
            </a:r>
            <a:r>
              <a:rPr lang="en-US" sz="24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area concerned with speech</a:t>
            </a: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25525" algn="l"/>
                <a:tab pos="1025525" algn="l"/>
                <a:tab pos="1025525" algn="l"/>
                <a:tab pos="1025525" algn="l"/>
                <a:tab pos="1390650" algn="l"/>
                <a:tab pos="1390650" algn="l"/>
              </a:tabLst>
            </a:pPr>
            <a:r>
              <a:rPr lang="en-US" sz="2400" b="1">
                <a:solidFill>
                  <a:srgbClr val="000000"/>
                </a:solidFill>
              </a:rPr>
              <a:t>Wernicke</a:t>
            </a:r>
            <a:r>
              <a:rPr lang="ja-JP" altLang="en-US" sz="2400" b="1">
                <a:solidFill>
                  <a:srgbClr val="000000"/>
                </a:solidFill>
                <a:latin typeface="Arial"/>
              </a:rPr>
              <a:t>’</a:t>
            </a:r>
            <a:r>
              <a:rPr lang="en-US" sz="24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area concerned with comprehension of language.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3373438"/>
            <a:ext cx="4076700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536700"/>
            <a:ext cx="7124700" cy="63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25400"/>
            <a:ext cx="13017500" cy="1206500"/>
          </a:xfrm>
          <a:ln/>
        </p:spPr>
        <p:txBody>
          <a:bodyPr anchor="b"/>
          <a:lstStyle/>
          <a:p>
            <a:pPr>
              <a:spcBef>
                <a:spcPct val="0"/>
              </a:spcBef>
              <a:tabLst>
                <a:tab pos="952500" algn="l"/>
              </a:tabLst>
            </a:pPr>
            <a:r>
              <a:rPr lang="en-US"/>
              <a:t>Modern Human Brain</a:t>
            </a:r>
          </a:p>
        </p:txBody>
      </p:sp>
      <p:sp>
        <p:nvSpPr>
          <p:cNvPr id="111619" name="Rectangle 3"/>
          <p:cNvSpPr>
            <a:spLocks/>
          </p:cNvSpPr>
          <p:nvPr/>
        </p:nvSpPr>
        <p:spPr bwMode="auto">
          <a:xfrm>
            <a:off x="1066800" y="2603500"/>
            <a:ext cx="14557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5000"/>
              </a:lnSpc>
              <a:tabLst>
                <a:tab pos="5207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Frontal lobe</a:t>
            </a:r>
          </a:p>
        </p:txBody>
      </p:sp>
      <p:sp>
        <p:nvSpPr>
          <p:cNvPr id="111620" name="Rectangle 4"/>
          <p:cNvSpPr>
            <a:spLocks/>
          </p:cNvSpPr>
          <p:nvPr/>
        </p:nvSpPr>
        <p:spPr bwMode="auto">
          <a:xfrm>
            <a:off x="9766300" y="6426200"/>
            <a:ext cx="14128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5000"/>
              </a:lnSpc>
              <a:tabLst>
                <a:tab pos="5207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Cerebellum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9207500" y="6540500"/>
            <a:ext cx="6048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rot="10800000">
            <a:off x="2590800" y="2805113"/>
            <a:ext cx="776288" cy="749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5" y="1379538"/>
            <a:ext cx="28956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111624" name="Group 8"/>
          <p:cNvGrpSpPr>
            <a:grpSpLocks/>
          </p:cNvGrpSpPr>
          <p:nvPr/>
        </p:nvGrpSpPr>
        <p:grpSpPr bwMode="auto">
          <a:xfrm>
            <a:off x="7124700" y="4229100"/>
            <a:ext cx="4787900" cy="4838700"/>
            <a:chOff x="0" y="0"/>
            <a:chExt cx="3016" cy="3048"/>
          </a:xfrm>
        </p:grpSpPr>
        <p:sp>
          <p:nvSpPr>
            <p:cNvPr id="111625" name="Rectangle 9"/>
            <p:cNvSpPr>
              <a:spLocks/>
            </p:cNvSpPr>
            <p:nvPr/>
          </p:nvSpPr>
          <p:spPr bwMode="auto">
            <a:xfrm>
              <a:off x="640" y="2248"/>
              <a:ext cx="2376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Wernicke</a:t>
              </a:r>
              <a:r>
                <a:rPr lang="ja-JP" altLang="en-US" sz="2000" b="1">
                  <a:solidFill>
                    <a:srgbClr val="000000"/>
                  </a:solidFill>
                  <a:latin typeface="Arial"/>
                  <a:ea typeface="ＭＳ Ｐゴシック" charset="0"/>
                  <a:cs typeface="Arial" charset="0"/>
                  <a:sym typeface="Arial" charset="0"/>
                </a:rPr>
                <a:t>’</a:t>
              </a: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 Area</a:t>
              </a: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Area of the brain concerned with the comprehension of spoken words - the ability to listen</a:t>
              </a:r>
            </a:p>
          </p:txBody>
        </p:sp>
        <p:sp>
          <p:nvSpPr>
            <p:cNvPr id="111626" name="Oval 10"/>
            <p:cNvSpPr>
              <a:spLocks/>
            </p:cNvSpPr>
            <p:nvPr/>
          </p:nvSpPr>
          <p:spPr bwMode="auto">
            <a:xfrm>
              <a:off x="0" y="0"/>
              <a:ext cx="592" cy="464"/>
            </a:xfrm>
            <a:prstGeom prst="ellipse">
              <a:avLst/>
            </a:prstGeom>
            <a:solidFill>
              <a:srgbClr val="F8FF23">
                <a:alpha val="4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6E36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>
              <a:off x="392" y="238"/>
              <a:ext cx="784" cy="20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28" name="Group 12"/>
          <p:cNvGrpSpPr>
            <a:grpSpLocks/>
          </p:cNvGrpSpPr>
          <p:nvPr/>
        </p:nvGrpSpPr>
        <p:grpSpPr bwMode="auto">
          <a:xfrm>
            <a:off x="977900" y="3657600"/>
            <a:ext cx="4445000" cy="3835400"/>
            <a:chOff x="0" y="0"/>
            <a:chExt cx="2800" cy="2416"/>
          </a:xfrm>
        </p:grpSpPr>
        <p:sp>
          <p:nvSpPr>
            <p:cNvPr id="111629" name="Rectangle 13"/>
            <p:cNvSpPr>
              <a:spLocks/>
            </p:cNvSpPr>
            <p:nvPr/>
          </p:nvSpPr>
          <p:spPr bwMode="auto">
            <a:xfrm>
              <a:off x="0" y="1616"/>
              <a:ext cx="2248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Broca</a:t>
              </a:r>
              <a:r>
                <a:rPr lang="ja-JP" altLang="en-US" sz="2000" b="1">
                  <a:solidFill>
                    <a:srgbClr val="000000"/>
                  </a:solidFill>
                  <a:latin typeface="Arial"/>
                  <a:ea typeface="ＭＳ Ｐゴシック" charset="0"/>
                  <a:cs typeface="Arial" charset="0"/>
                  <a:sym typeface="Arial" charset="0"/>
                </a:rPr>
                <a:t>’</a:t>
              </a:r>
              <a:r>
                <a: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 Area</a:t>
              </a: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114300" algn="ctr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Controls the muscles of the lips, jaw, tongue, soft palate and vocal cords during speech</a:t>
              </a:r>
            </a:p>
          </p:txBody>
        </p:sp>
        <p:sp>
          <p:nvSpPr>
            <p:cNvPr id="111630" name="Oval 14"/>
            <p:cNvSpPr>
              <a:spLocks/>
            </p:cNvSpPr>
            <p:nvPr/>
          </p:nvSpPr>
          <p:spPr bwMode="auto">
            <a:xfrm>
              <a:off x="1872" y="0"/>
              <a:ext cx="928" cy="824"/>
            </a:xfrm>
            <a:prstGeom prst="ellipse">
              <a:avLst/>
            </a:prstGeom>
            <a:solidFill>
              <a:srgbClr val="00FFFD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6E36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1" name="Line 15"/>
            <p:cNvSpPr>
              <a:spLocks noChangeShapeType="1"/>
            </p:cNvSpPr>
            <p:nvPr/>
          </p:nvSpPr>
          <p:spPr bwMode="auto">
            <a:xfrm flipH="1">
              <a:off x="1551" y="420"/>
              <a:ext cx="687" cy="11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130556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Changes in Brain Size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0400" y="1651000"/>
            <a:ext cx="5118100" cy="3721100"/>
          </a:xfrm>
          <a:ln/>
        </p:spPr>
        <p:txBody>
          <a:bodyPr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</a:tabLst>
            </a:pPr>
            <a:r>
              <a:rPr lang="en-US">
                <a:solidFill>
                  <a:srgbClr val="000000"/>
                </a:solidFill>
              </a:rPr>
              <a:t>Selection pressures for increased brain size must have been considerable.</a:t>
            </a: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3"/>
              </a:buBlip>
              <a:tabLst>
                <a:tab pos="1025525" algn="l"/>
                <a:tab pos="1025525" algn="l"/>
              </a:tabLst>
            </a:pPr>
            <a:r>
              <a:rPr lang="en-US">
                <a:solidFill>
                  <a:srgbClr val="000000"/>
                </a:solidFill>
              </a:rPr>
              <a:t>The normal human adult brain averages around 1330 cc, but ranges in size between 1000 and 2000 cc.</a:t>
            </a:r>
          </a:p>
        </p:txBody>
      </p:sp>
      <p:sp>
        <p:nvSpPr>
          <p:cNvPr id="112643" name="Rectangle 3"/>
          <p:cNvSpPr>
            <a:spLocks/>
          </p:cNvSpPr>
          <p:nvPr/>
        </p:nvSpPr>
        <p:spPr bwMode="auto">
          <a:xfrm>
            <a:off x="6705600" y="1638300"/>
            <a:ext cx="541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4300">
              <a:lnSpc>
                <a:spcPct val="113000"/>
              </a:lnSpc>
              <a:tabLst>
                <a:tab pos="5207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Brain Volume for Hominin Species</a:t>
            </a:r>
          </a:p>
        </p:txBody>
      </p:sp>
      <p:graphicFrame>
        <p:nvGraphicFramePr>
          <p:cNvPr id="112644" name="Group 4"/>
          <p:cNvGraphicFramePr>
            <a:graphicFrameLocks noGrp="1"/>
          </p:cNvGraphicFramePr>
          <p:nvPr/>
        </p:nvGraphicFramePr>
        <p:xfrm>
          <a:off x="6223000" y="2273300"/>
          <a:ext cx="6350000" cy="6235701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Hominin Species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D6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Years Ago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(mya)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D6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Average Brain Volume (ml)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D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Australopithecus afarensis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3.5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440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Australopithecus africanus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2.5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450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Paranthropus robustus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2.0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520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Paranthropus boisei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1.5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515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rudolfensis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2.0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700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habilis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1.8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575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ergaster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1.8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800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erectus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0.5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1100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heidelbergensis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0.2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1250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neanderthalensis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0.05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1550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Homo floresiensis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0.095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17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380*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Early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 Homo sapiens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0.08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  <a:sym typeface="Arial" charset="0"/>
                        </a:rPr>
                        <a:t>1450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2778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219700"/>
            <a:ext cx="4572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2779" name="Rectangle 139"/>
          <p:cNvSpPr>
            <a:spLocks/>
          </p:cNvSpPr>
          <p:nvPr/>
        </p:nvSpPr>
        <p:spPr bwMode="auto">
          <a:xfrm>
            <a:off x="7950200" y="8750300"/>
            <a:ext cx="4000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FF0017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*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Note that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Homo floresiensis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is well outside the normal range for humans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Object 1"/>
          <p:cNvGraphicFramePr>
            <a:graphicFrameLocks/>
          </p:cNvGraphicFramePr>
          <p:nvPr/>
        </p:nvGraphicFramePr>
        <p:xfrm>
          <a:off x="1320800" y="2178050"/>
          <a:ext cx="10034588" cy="705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113665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178050"/>
                        <a:ext cx="10034588" cy="705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13055600" cy="1257300"/>
          </a:xfrm>
          <a:ln/>
        </p:spPr>
        <p:txBody>
          <a:bodyPr/>
          <a:lstStyle/>
          <a:p>
            <a:pPr>
              <a:tabLst>
                <a:tab pos="952500" algn="l"/>
              </a:tabLst>
            </a:pPr>
            <a:r>
              <a:rPr lang="en-US"/>
              <a:t>Changes in Brain Size</a:t>
            </a:r>
          </a:p>
        </p:txBody>
      </p:sp>
      <p:sp>
        <p:nvSpPr>
          <p:cNvPr id="113667" name="Rectangle 3"/>
          <p:cNvSpPr>
            <a:spLocks/>
          </p:cNvSpPr>
          <p:nvPr/>
        </p:nvSpPr>
        <p:spPr bwMode="auto">
          <a:xfrm>
            <a:off x="5562600" y="9169400"/>
            <a:ext cx="2438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Millions of Years Ago</a:t>
            </a:r>
          </a:p>
        </p:txBody>
      </p:sp>
      <p:sp>
        <p:nvSpPr>
          <p:cNvPr id="113668" name="Rectangle 4"/>
          <p:cNvSpPr>
            <a:spLocks/>
          </p:cNvSpPr>
          <p:nvPr/>
        </p:nvSpPr>
        <p:spPr bwMode="auto">
          <a:xfrm>
            <a:off x="2921000" y="1689100"/>
            <a:ext cx="6684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3000"/>
              </a:lnSpc>
              <a:tabLst>
                <a:tab pos="5207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Changes in Hominin Brain Volume Over Time</a:t>
            </a:r>
          </a:p>
        </p:txBody>
      </p:sp>
      <p:sp>
        <p:nvSpPr>
          <p:cNvPr id="113669" name="Rectangle 5"/>
          <p:cNvSpPr>
            <a:spLocks/>
          </p:cNvSpPr>
          <p:nvPr/>
        </p:nvSpPr>
        <p:spPr bwMode="auto">
          <a:xfrm rot="-5400000">
            <a:off x="-677862" y="5124450"/>
            <a:ext cx="3225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Estimated Brain Volume (ml)</a:t>
            </a:r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2759075" y="7200900"/>
            <a:ext cx="2865438" cy="962025"/>
            <a:chOff x="0" y="0"/>
            <a:chExt cx="1804" cy="606"/>
          </a:xfrm>
        </p:grpSpPr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>
              <a:off x="0" y="0"/>
              <a:ext cx="298" cy="298"/>
            </a:xfrm>
            <a:prstGeom prst="line">
              <a:avLst/>
            </a:prstGeom>
            <a:noFill/>
            <a:ln w="101600">
              <a:solidFill>
                <a:srgbClr val="FF0017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Rectangle 8"/>
            <p:cNvSpPr>
              <a:spLocks/>
            </p:cNvSpPr>
            <p:nvPr/>
          </p:nvSpPr>
          <p:spPr bwMode="auto">
            <a:xfrm>
              <a:off x="69" y="376"/>
              <a:ext cx="173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>
                <a:tabLst>
                  <a:tab pos="520700" algn="l"/>
                </a:tabLst>
              </a:pPr>
              <a:r>
                <a:rPr lang="en-US" sz="2400" b="1" i="1">
                  <a:solidFill>
                    <a:srgbClr val="FF0017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Homo floresiensis</a:t>
              </a:r>
            </a:p>
          </p:txBody>
        </p:sp>
      </p:grp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8702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3674" name="Rectangle 10"/>
          <p:cNvSpPr>
            <a:spLocks/>
          </p:cNvSpPr>
          <p:nvPr/>
        </p:nvSpPr>
        <p:spPr bwMode="auto">
          <a:xfrm>
            <a:off x="11163300" y="3200400"/>
            <a:ext cx="14859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Mean volume of 1330cc for </a:t>
            </a:r>
            <a:r>
              <a:rPr lang="en-US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living humans</a:t>
            </a:r>
          </a:p>
        </p:txBody>
      </p:sp>
      <p:grpSp>
        <p:nvGrpSpPr>
          <p:cNvPr id="113675" name="Group 11"/>
          <p:cNvGrpSpPr>
            <a:grpSpLocks/>
          </p:cNvGrpSpPr>
          <p:nvPr/>
        </p:nvGrpSpPr>
        <p:grpSpPr bwMode="auto">
          <a:xfrm>
            <a:off x="1963738" y="2117725"/>
            <a:ext cx="4792662" cy="2892425"/>
            <a:chOff x="0" y="0"/>
            <a:chExt cx="3018" cy="1822"/>
          </a:xfrm>
        </p:grpSpPr>
        <p:sp>
          <p:nvSpPr>
            <p:cNvPr id="113676" name="Rectangle 12"/>
            <p:cNvSpPr>
              <a:spLocks/>
            </p:cNvSpPr>
            <p:nvPr/>
          </p:nvSpPr>
          <p:spPr bwMode="auto">
            <a:xfrm>
              <a:off x="1530" y="129"/>
              <a:ext cx="1488" cy="912"/>
            </a:xfrm>
            <a:prstGeom prst="rect">
              <a:avLst/>
            </a:prstGeom>
            <a:solidFill>
              <a:srgbClr val="88A35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77" name="Group 13"/>
            <p:cNvGrpSpPr>
              <a:grpSpLocks/>
            </p:cNvGrpSpPr>
            <p:nvPr/>
          </p:nvGrpSpPr>
          <p:grpSpPr bwMode="auto">
            <a:xfrm>
              <a:off x="0" y="0"/>
              <a:ext cx="2930" cy="1822"/>
              <a:chOff x="0" y="0"/>
              <a:chExt cx="2930" cy="1822"/>
            </a:xfrm>
          </p:grpSpPr>
          <p:sp>
            <p:nvSpPr>
              <p:cNvPr id="113678" name="Oval 14"/>
              <p:cNvSpPr>
                <a:spLocks/>
              </p:cNvSpPr>
              <p:nvPr/>
            </p:nvSpPr>
            <p:spPr bwMode="auto">
              <a:xfrm rot="3577252">
                <a:off x="-121" y="563"/>
                <a:ext cx="1703" cy="696"/>
              </a:xfrm>
              <a:prstGeom prst="ellipse">
                <a:avLst/>
              </a:prstGeom>
              <a:solidFill>
                <a:schemeClr val="accent1">
                  <a:alpha val="14902"/>
                </a:schemeClr>
              </a:solidFill>
              <a:ln w="76200">
                <a:solidFill>
                  <a:srgbClr val="FF00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9" name="Rectangle 15"/>
              <p:cNvSpPr>
                <a:spLocks/>
              </p:cNvSpPr>
              <p:nvPr/>
            </p:nvSpPr>
            <p:spPr bwMode="auto">
              <a:xfrm>
                <a:off x="1618" y="225"/>
                <a:ext cx="131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14300" algn="ctr">
                  <a:lnSpc>
                    <a:spcPct val="113000"/>
                  </a:lnSpc>
                  <a:tabLst>
                    <a:tab pos="520700" algn="l"/>
                  </a:tabLst>
                </a:pPr>
                <a:r>
                  <a:rPr lang="en-US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Second burst of brain expansion</a:t>
                </a:r>
              </a:p>
            </p:txBody>
          </p:sp>
          <p:sp>
            <p:nvSpPr>
              <p:cNvPr id="113680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1119" y="585"/>
                <a:ext cx="405" cy="22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stealth" w="med" len="med"/>
                <a:tailEnd/>
              </a:ln>
              <a:effectLst>
                <a:outerShdw blurRad="25400" dist="12699" dir="5400000" algn="ctr" rotWithShape="0">
                  <a:schemeClr val="bg2">
                    <a:alpha val="2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681" name="Group 17"/>
          <p:cNvGrpSpPr>
            <a:grpSpLocks/>
          </p:cNvGrpSpPr>
          <p:nvPr/>
        </p:nvGrpSpPr>
        <p:grpSpPr bwMode="auto">
          <a:xfrm>
            <a:off x="4648200" y="4843463"/>
            <a:ext cx="5740400" cy="3475037"/>
            <a:chOff x="0" y="0"/>
            <a:chExt cx="3615" cy="2188"/>
          </a:xfrm>
        </p:grpSpPr>
        <p:sp>
          <p:nvSpPr>
            <p:cNvPr id="113682" name="Rectangle 18"/>
            <p:cNvSpPr>
              <a:spLocks/>
            </p:cNvSpPr>
            <p:nvPr/>
          </p:nvSpPr>
          <p:spPr bwMode="auto">
            <a:xfrm>
              <a:off x="1935" y="1540"/>
              <a:ext cx="1680" cy="648"/>
            </a:xfrm>
            <a:prstGeom prst="rect">
              <a:avLst/>
            </a:prstGeom>
            <a:solidFill>
              <a:srgbClr val="88A35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83" name="Group 19"/>
            <p:cNvGrpSpPr>
              <a:grpSpLocks/>
            </p:cNvGrpSpPr>
            <p:nvPr/>
          </p:nvGrpSpPr>
          <p:grpSpPr bwMode="auto">
            <a:xfrm>
              <a:off x="0" y="0"/>
              <a:ext cx="3479" cy="2084"/>
              <a:chOff x="0" y="0"/>
              <a:chExt cx="3479" cy="2084"/>
            </a:xfrm>
          </p:grpSpPr>
          <p:sp>
            <p:nvSpPr>
              <p:cNvPr id="113684" name="Oval 20"/>
              <p:cNvSpPr>
                <a:spLocks/>
              </p:cNvSpPr>
              <p:nvPr/>
            </p:nvSpPr>
            <p:spPr bwMode="auto">
              <a:xfrm rot="1246334">
                <a:off x="134" y="335"/>
                <a:ext cx="2104" cy="1144"/>
              </a:xfrm>
              <a:prstGeom prst="ellipse">
                <a:avLst/>
              </a:prstGeom>
              <a:solidFill>
                <a:schemeClr val="accent1">
                  <a:alpha val="14902"/>
                </a:schemeClr>
              </a:solidFill>
              <a:ln w="76200">
                <a:solidFill>
                  <a:srgbClr val="2D00F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5" name="Rectangle 21"/>
              <p:cNvSpPr>
                <a:spLocks/>
              </p:cNvSpPr>
              <p:nvPr/>
            </p:nvSpPr>
            <p:spPr bwMode="auto">
              <a:xfrm>
                <a:off x="1959" y="1620"/>
                <a:ext cx="152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14300" algn="ctr">
                  <a:lnSpc>
                    <a:spcPct val="113000"/>
                  </a:lnSpc>
                  <a:tabLst>
                    <a:tab pos="520700" algn="l"/>
                  </a:tabLst>
                </a:pPr>
                <a:r>
                  <a:rPr lang="en-US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First burst of brain expansion</a:t>
                </a:r>
              </a:p>
            </p:txBody>
          </p:sp>
          <p:sp>
            <p:nvSpPr>
              <p:cNvPr id="113686" name="Line 22"/>
              <p:cNvSpPr>
                <a:spLocks noChangeShapeType="1"/>
              </p:cNvSpPr>
              <p:nvPr/>
            </p:nvSpPr>
            <p:spPr bwMode="auto">
              <a:xfrm>
                <a:off x="2221" y="1223"/>
                <a:ext cx="461" cy="32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stealth" w="med" len="med"/>
                <a:tailEnd/>
              </a:ln>
              <a:effectLst>
                <a:outerShdw blurRad="25400" dist="12699" dir="5400000" algn="ctr" rotWithShape="0">
                  <a:schemeClr val="bg2">
                    <a:alpha val="2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87" name="Line 23"/>
          <p:cNvSpPr>
            <a:spLocks noChangeShapeType="1"/>
          </p:cNvSpPr>
          <p:nvPr/>
        </p:nvSpPr>
        <p:spPr bwMode="auto">
          <a:xfrm>
            <a:off x="10785475" y="3568700"/>
            <a:ext cx="428625" cy="0"/>
          </a:xfrm>
          <a:prstGeom prst="line">
            <a:avLst/>
          </a:prstGeom>
          <a:noFill/>
          <a:ln w="635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8" name="Rectangle 24"/>
          <p:cNvSpPr>
            <a:spLocks/>
          </p:cNvSpPr>
          <p:nvPr/>
        </p:nvSpPr>
        <p:spPr bwMode="auto">
          <a:xfrm>
            <a:off x="11163300" y="6591300"/>
            <a:ext cx="14859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Mean volume of 400cc for </a:t>
            </a:r>
            <a:r>
              <a:rPr lang="en-US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Chimpanzees</a:t>
            </a:r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>
            <a:off x="10785475" y="6921500"/>
            <a:ext cx="428625" cy="0"/>
          </a:xfrm>
          <a:prstGeom prst="line">
            <a:avLst/>
          </a:prstGeom>
          <a:noFill/>
          <a:ln w="635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89" name="Group 1"/>
          <p:cNvGrpSpPr>
            <a:grpSpLocks/>
          </p:cNvGrpSpPr>
          <p:nvPr/>
        </p:nvGrpSpPr>
        <p:grpSpPr bwMode="auto">
          <a:xfrm>
            <a:off x="5994400" y="2894013"/>
            <a:ext cx="6604000" cy="6583362"/>
            <a:chOff x="0" y="0"/>
            <a:chExt cx="4160" cy="4147"/>
          </a:xfrm>
        </p:grpSpPr>
        <p:sp>
          <p:nvSpPr>
            <p:cNvPr id="114690" name="AutoShape 2"/>
            <p:cNvSpPr>
              <a:spLocks/>
            </p:cNvSpPr>
            <p:nvPr/>
          </p:nvSpPr>
          <p:spPr bwMode="auto">
            <a:xfrm rot="-5400000">
              <a:off x="-960" y="1812"/>
              <a:ext cx="2136" cy="2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Brain Volume (ml)</a:t>
              </a:r>
            </a:p>
          </p:txBody>
        </p:sp>
        <p:graphicFrame>
          <p:nvGraphicFramePr>
            <p:cNvPr id="114691" name="Object 3"/>
            <p:cNvGraphicFramePr>
              <a:graphicFrameLocks/>
            </p:cNvGraphicFramePr>
            <p:nvPr/>
          </p:nvGraphicFramePr>
          <p:xfrm>
            <a:off x="156" y="-118"/>
            <a:ext cx="4020" cy="4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Chart" r:id="rId4" imgW="0" imgH="0" progId="MSGraph.Chart.8">
                    <p:embed/>
                  </p:oleObj>
                </mc:Choice>
                <mc:Fallback>
                  <p:oleObj name="Chart" r:id="rId4" imgW="0" imgH="0" progId="MSGraph.Chart.8">
                    <p:embed/>
                    <p:pic>
                      <p:nvPicPr>
                        <p:cNvPr id="114691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" y="-118"/>
                          <a:ext cx="4020" cy="40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692" name="Rectangle 4"/>
            <p:cNvSpPr>
              <a:spLocks/>
            </p:cNvSpPr>
            <p:nvPr/>
          </p:nvSpPr>
          <p:spPr bwMode="auto">
            <a:xfrm>
              <a:off x="1925" y="3877"/>
              <a:ext cx="102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Height (m)</a:t>
              </a:r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9817100" cy="1993900"/>
          </a:xfrm>
          <a:ln/>
        </p:spPr>
        <p:txBody>
          <a:bodyPr anchor="b"/>
          <a:lstStyle/>
          <a:p>
            <a:pPr>
              <a:lnSpc>
                <a:spcPct val="89000"/>
              </a:lnSpc>
              <a:tabLst>
                <a:tab pos="952500" algn="l"/>
              </a:tabLst>
            </a:pPr>
            <a:r>
              <a:rPr lang="en-US"/>
              <a:t>Brain Size Compared to Body Height</a:t>
            </a:r>
          </a:p>
        </p:txBody>
      </p:sp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7527925" y="2644775"/>
            <a:ext cx="4713288" cy="5426075"/>
            <a:chOff x="0" y="0"/>
            <a:chExt cx="2969" cy="3417"/>
          </a:xfrm>
        </p:grpSpPr>
        <p:sp>
          <p:nvSpPr>
            <p:cNvPr id="114696" name="AutoShape 8"/>
            <p:cNvSpPr>
              <a:spLocks/>
            </p:cNvSpPr>
            <p:nvPr/>
          </p:nvSpPr>
          <p:spPr bwMode="auto">
            <a:xfrm rot="3000000">
              <a:off x="1360" y="238"/>
              <a:ext cx="1358" cy="1580"/>
            </a:xfrm>
            <a:custGeom>
              <a:avLst/>
              <a:gdLst/>
              <a:ahLst/>
              <a:cxnLst/>
              <a:rect l="0" t="0" r="r" b="b"/>
              <a:pathLst>
                <a:path w="18966" h="19167">
                  <a:moveTo>
                    <a:pt x="16551" y="4322"/>
                  </a:moveTo>
                  <a:cubicBezTo>
                    <a:pt x="20737" y="8411"/>
                    <a:pt x="21519" y="14479"/>
                    <a:pt x="18298" y="17875"/>
                  </a:cubicBezTo>
                  <a:cubicBezTo>
                    <a:pt x="15078" y="21271"/>
                    <a:pt x="9073" y="20709"/>
                    <a:pt x="4887" y="16620"/>
                  </a:cubicBezTo>
                  <a:cubicBezTo>
                    <a:pt x="701" y="12531"/>
                    <a:pt x="-81" y="6463"/>
                    <a:pt x="3140" y="3067"/>
                  </a:cubicBezTo>
                  <a:cubicBezTo>
                    <a:pt x="6360" y="-329"/>
                    <a:pt x="12365" y="233"/>
                    <a:pt x="16551" y="4322"/>
                  </a:cubicBezTo>
                </a:path>
              </a:pathLst>
            </a:custGeom>
            <a:solidFill>
              <a:srgbClr val="6EFF1B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AutoShape 9"/>
            <p:cNvSpPr>
              <a:spLocks/>
            </p:cNvSpPr>
            <p:nvPr/>
          </p:nvSpPr>
          <p:spPr bwMode="auto">
            <a:xfrm rot="3000000">
              <a:off x="1504" y="1643"/>
              <a:ext cx="661" cy="963"/>
            </a:xfrm>
            <a:custGeom>
              <a:avLst/>
              <a:gdLst/>
              <a:ahLst/>
              <a:cxnLst/>
              <a:rect l="0" t="0" r="r" b="b"/>
              <a:pathLst>
                <a:path w="18795" h="19268">
                  <a:moveTo>
                    <a:pt x="16491" y="4039"/>
                  </a:moveTo>
                  <a:cubicBezTo>
                    <a:pt x="20759" y="8080"/>
                    <a:pt x="21730" y="14179"/>
                    <a:pt x="18659" y="17663"/>
                  </a:cubicBezTo>
                  <a:cubicBezTo>
                    <a:pt x="15588" y="21147"/>
                    <a:pt x="9638" y="20696"/>
                    <a:pt x="5369" y="16655"/>
                  </a:cubicBezTo>
                  <a:cubicBezTo>
                    <a:pt x="1101" y="12614"/>
                    <a:pt x="130" y="6515"/>
                    <a:pt x="3201" y="3031"/>
                  </a:cubicBezTo>
                  <a:cubicBezTo>
                    <a:pt x="6272" y="-453"/>
                    <a:pt x="12222" y="-2"/>
                    <a:pt x="16491" y="4039"/>
                  </a:cubicBezTo>
                </a:path>
              </a:pathLst>
            </a:custGeom>
            <a:solidFill>
              <a:srgbClr val="FF7F1B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AutoShape 10"/>
            <p:cNvSpPr>
              <a:spLocks/>
            </p:cNvSpPr>
            <p:nvPr/>
          </p:nvSpPr>
          <p:spPr bwMode="auto">
            <a:xfrm rot="5159999">
              <a:off x="795" y="2238"/>
              <a:ext cx="170" cy="1178"/>
            </a:xfrm>
            <a:custGeom>
              <a:avLst/>
              <a:gdLst/>
              <a:ahLst/>
              <a:cxnLst/>
              <a:rect l="0" t="0" r="r" b="b"/>
              <a:pathLst>
                <a:path w="19016" h="19667">
                  <a:moveTo>
                    <a:pt x="16567" y="2914"/>
                  </a:moveTo>
                  <a:cubicBezTo>
                    <a:pt x="20729" y="6762"/>
                    <a:pt x="21457" y="12988"/>
                    <a:pt x="18193" y="16820"/>
                  </a:cubicBezTo>
                  <a:cubicBezTo>
                    <a:pt x="14929" y="20653"/>
                    <a:pt x="8909" y="20640"/>
                    <a:pt x="4747" y="16792"/>
                  </a:cubicBezTo>
                  <a:cubicBezTo>
                    <a:pt x="585" y="12944"/>
                    <a:pt x="-143" y="6718"/>
                    <a:pt x="3121" y="2886"/>
                  </a:cubicBezTo>
                  <a:cubicBezTo>
                    <a:pt x="6385" y="-947"/>
                    <a:pt x="12405" y="-934"/>
                    <a:pt x="16567" y="2914"/>
                  </a:cubicBezTo>
                </a:path>
              </a:pathLst>
            </a:custGeom>
            <a:solidFill>
              <a:srgbClr val="1F7CFB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9" name="Oval 11"/>
            <p:cNvSpPr>
              <a:spLocks/>
            </p:cNvSpPr>
            <p:nvPr/>
          </p:nvSpPr>
          <p:spPr bwMode="auto">
            <a:xfrm>
              <a:off x="33" y="3029"/>
              <a:ext cx="113" cy="113"/>
            </a:xfrm>
            <a:prstGeom prst="ellipse">
              <a:avLst/>
            </a:prstGeom>
            <a:solidFill>
              <a:srgbClr val="FF0017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Rectangle 12"/>
            <p:cNvSpPr>
              <a:spLocks/>
            </p:cNvSpPr>
            <p:nvPr/>
          </p:nvSpPr>
          <p:spPr bwMode="auto">
            <a:xfrm>
              <a:off x="1304" y="2829"/>
              <a:ext cx="152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5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Australopithecines</a:t>
              </a:r>
            </a:p>
          </p:txBody>
        </p:sp>
        <p:sp>
          <p:nvSpPr>
            <p:cNvPr id="114701" name="Rectangle 13"/>
            <p:cNvSpPr>
              <a:spLocks/>
            </p:cNvSpPr>
            <p:nvPr/>
          </p:nvSpPr>
          <p:spPr bwMode="auto">
            <a:xfrm>
              <a:off x="624" y="2158"/>
              <a:ext cx="80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5000"/>
                </a:lnSpc>
                <a:tabLst>
                  <a:tab pos="520700" algn="l"/>
                </a:tabLst>
              </a:pPr>
              <a:r>
                <a:rPr lang="en-US"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Erectines</a:t>
              </a:r>
            </a:p>
          </p:txBody>
        </p:sp>
        <p:sp>
          <p:nvSpPr>
            <p:cNvPr id="114702" name="Rectangle 14"/>
            <p:cNvSpPr>
              <a:spLocks/>
            </p:cNvSpPr>
            <p:nvPr/>
          </p:nvSpPr>
          <p:spPr bwMode="auto">
            <a:xfrm>
              <a:off x="296" y="557"/>
              <a:ext cx="11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5000"/>
                </a:lnSpc>
                <a:tabLst>
                  <a:tab pos="520700" algn="l"/>
                </a:tabLst>
              </a:pPr>
              <a:r>
                <a:rPr lang="en-US"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Homo sapiens</a:t>
              </a:r>
            </a:p>
          </p:txBody>
        </p:sp>
        <p:sp>
          <p:nvSpPr>
            <p:cNvPr id="114703" name="Rectangle 15"/>
            <p:cNvSpPr>
              <a:spLocks/>
            </p:cNvSpPr>
            <p:nvPr/>
          </p:nvSpPr>
          <p:spPr bwMode="auto">
            <a:xfrm>
              <a:off x="0" y="3197"/>
              <a:ext cx="146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4300">
                <a:tabLst>
                  <a:tab pos="520700" algn="l"/>
                </a:tabLst>
              </a:pPr>
              <a:r>
                <a:rPr lang="en-US"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Homo floresiensis</a:t>
              </a:r>
            </a:p>
          </p:txBody>
        </p:sp>
      </p:grpSp>
      <p:pic>
        <p:nvPicPr>
          <p:cNvPr id="11470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203200"/>
            <a:ext cx="3417888" cy="3048000"/>
          </a:xfrm>
          <a:prstGeom prst="rect">
            <a:avLst/>
          </a:prstGeom>
          <a:noFill/>
          <a:ln>
            <a:noFill/>
          </a:ln>
          <a:effectLst>
            <a:outerShdw blurRad="190500" dist="1904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5" name="AutoShape 17"/>
          <p:cNvSpPr>
            <a:spLocks/>
          </p:cNvSpPr>
          <p:nvPr/>
        </p:nvSpPr>
        <p:spPr bwMode="auto">
          <a:xfrm rot="-837350">
            <a:off x="5029200" y="8077200"/>
            <a:ext cx="2514600" cy="533400"/>
          </a:xfrm>
          <a:custGeom>
            <a:avLst/>
            <a:gdLst/>
            <a:ahLst/>
            <a:cxnLst/>
            <a:rect l="0" t="0" r="r" b="b"/>
            <a:pathLst>
              <a:path w="21600" h="11892">
                <a:moveTo>
                  <a:pt x="0" y="2848"/>
                </a:moveTo>
                <a:cubicBezTo>
                  <a:pt x="2189" y="8308"/>
                  <a:pt x="10657" y="21600"/>
                  <a:pt x="21600" y="0"/>
                </a:cubicBezTo>
              </a:path>
            </a:pathLst>
          </a:custGeom>
          <a:noFill/>
          <a:ln w="63500">
            <a:solidFill>
              <a:srgbClr val="2D00FA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5486400" cy="6934200"/>
          </a:xfrm>
          <a:ln/>
        </p:spPr>
        <p:txBody>
          <a:bodyPr anchor="ctr"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7"/>
              </a:buBlip>
              <a:tabLst>
                <a:tab pos="1025525" algn="l"/>
                <a:tab pos="1025525" algn="l"/>
                <a:tab pos="1025525" algn="l"/>
                <a:tab pos="1390650" algn="l"/>
                <a:tab pos="1390650" algn="l"/>
                <a:tab pos="1025525" algn="l"/>
              </a:tabLs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Brain size can be correlated to the body height of hominins.</a:t>
            </a:r>
            <a:endParaRPr lang="en-US" dirty="0">
              <a:solidFill>
                <a:srgbClr val="000000"/>
              </a:solidFill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7"/>
              </a:buBlip>
              <a:tabLst>
                <a:tab pos="1025525" algn="l"/>
                <a:tab pos="1025525" algn="l"/>
                <a:tab pos="1025525" algn="l"/>
                <a:tab pos="1390650" algn="l"/>
                <a:tab pos="1390650" algn="l"/>
                <a:tab pos="1025525" algn="l"/>
              </a:tabLs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 clear pattern emerges that indicates three distinct clusters of evolutionary development:</a:t>
            </a:r>
            <a:endParaRPr lang="en-US" sz="2400" dirty="0">
              <a:solidFill>
                <a:srgbClr val="000000"/>
              </a:solidFill>
            </a:endParaRP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8"/>
              </a:buBlip>
              <a:tabLst>
                <a:tab pos="1025525" algn="l"/>
                <a:tab pos="1025525" algn="l"/>
                <a:tab pos="1025525" algn="l"/>
                <a:tab pos="1390650" algn="l"/>
                <a:tab pos="1390650" algn="l"/>
                <a:tab pos="1025525" algn="l"/>
              </a:tabLst>
            </a:pPr>
            <a:r>
              <a:rPr lang="en-US" sz="2400" b="1" i="1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Australopithecines</a:t>
            </a:r>
            <a:endParaRPr lang="en-US" sz="2000" dirty="0">
              <a:solidFill>
                <a:srgbClr val="000000"/>
              </a:solidFill>
            </a:endParaRP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500"/>
              </a:spcAft>
              <a:buSzPct val="120000"/>
              <a:buFontTx/>
              <a:buBlip>
                <a:blip r:embed="rId8"/>
              </a:buBlip>
              <a:tabLst>
                <a:tab pos="1025525" algn="l"/>
                <a:tab pos="1025525" algn="l"/>
                <a:tab pos="1025525" algn="l"/>
                <a:tab pos="1390650" algn="l"/>
                <a:tab pos="1390650" algn="l"/>
                <a:tab pos="1025525" algn="l"/>
              </a:tabLst>
            </a:pPr>
            <a:r>
              <a:rPr lang="en-US" sz="2400" b="1" i="1" dirty="0" err="1">
                <a:solidFill>
                  <a:srgbClr val="000000"/>
                </a:solidFill>
                <a:ea typeface="ＭＳ Ｐゴシック" charset="0"/>
                <a:cs typeface="Arial" charset="0"/>
              </a:rPr>
              <a:t>Erectines</a:t>
            </a:r>
            <a:endParaRPr lang="en-US" sz="2400" b="1" i="1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marL="984250" lvl="1" indent="-476250">
              <a:lnSpc>
                <a:spcPts val="2800"/>
              </a:lnSpc>
              <a:spcBef>
                <a:spcPct val="0"/>
              </a:spcBef>
              <a:spcAft>
                <a:spcPts val="2500"/>
              </a:spcAft>
              <a:buSzPct val="120000"/>
              <a:buFontTx/>
              <a:buBlip>
                <a:blip r:embed="rId8"/>
              </a:buBlip>
              <a:tabLst>
                <a:tab pos="1025525" algn="l"/>
                <a:tab pos="1025525" algn="l"/>
                <a:tab pos="1025525" algn="l"/>
                <a:tab pos="1390650" algn="l"/>
                <a:tab pos="1390650" algn="l"/>
                <a:tab pos="1025525" algn="l"/>
              </a:tabLst>
            </a:pPr>
            <a:r>
              <a:rPr lang="en-US" sz="2400" b="1" i="1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Homo</a:t>
            </a:r>
            <a:endParaRPr lang="en-US" sz="2000" dirty="0">
              <a:solidFill>
                <a:srgbClr val="000000"/>
              </a:solidFill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7"/>
              </a:buBlip>
              <a:tabLst>
                <a:tab pos="1025525" algn="l"/>
                <a:tab pos="1025525" algn="l"/>
                <a:tab pos="1025525" algn="l"/>
                <a:tab pos="1390650" algn="l"/>
                <a:tab pos="1390650" algn="l"/>
                <a:tab pos="1025525" algn="l"/>
              </a:tabLst>
            </a:pPr>
            <a:r>
              <a:rPr lang="en-US" i="1" dirty="0">
                <a:solidFill>
                  <a:srgbClr val="000000"/>
                </a:solidFill>
                <a:cs typeface="Arial" charset="0"/>
              </a:rPr>
              <a:t>Homo floresiensis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clearly falls out side these clusters.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animBg="1"/>
      <p:bldP spid="11470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524000"/>
            <a:ext cx="3911600" cy="82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38100" y="-12700"/>
            <a:ext cx="130937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>
                <a:solidFill>
                  <a:srgbClr val="FFFFFF"/>
                </a:solidFill>
              </a:rPr>
              <a:t>Human Characteristics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6743700" y="1308100"/>
            <a:ext cx="2478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Brain became enlarged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9550400" y="1498600"/>
            <a:ext cx="210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High forehead</a:t>
            </a:r>
          </a:p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Head held vertically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3911600" y="2870200"/>
            <a:ext cx="2478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Reduced neck muscles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9207500" y="5003800"/>
            <a:ext cx="2489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Short, wide pelvis for attachment of gluteal muscles for walking</a:t>
            </a: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9283700" y="6096000"/>
            <a:ext cx="2324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Femoral head angled and strengthened</a:t>
            </a:r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10045700" y="4127500"/>
            <a:ext cx="2414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Fully opposable thumb</a:t>
            </a:r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9461500" y="7112000"/>
            <a:ext cx="2616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Buttress at knee-joint to allow bipedal walking</a:t>
            </a:r>
          </a:p>
        </p:txBody>
      </p:sp>
      <p:sp>
        <p:nvSpPr>
          <p:cNvPr id="14347" name="Rectangle 11"/>
          <p:cNvSpPr>
            <a:spLocks/>
          </p:cNvSpPr>
          <p:nvPr/>
        </p:nvSpPr>
        <p:spPr bwMode="auto">
          <a:xfrm>
            <a:off x="9563100" y="8293100"/>
            <a:ext cx="20955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Foot has an arch with weight-bearing heel and ball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402638" y="8637588"/>
            <a:ext cx="1100137" cy="5397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rot="10800000">
            <a:off x="8383588" y="7331075"/>
            <a:ext cx="1082675" cy="190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9412288" y="4243388"/>
            <a:ext cx="671512" cy="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rot="10800000">
            <a:off x="8174038" y="5668963"/>
            <a:ext cx="1108075" cy="5778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8075613" y="5222875"/>
            <a:ext cx="1042987" cy="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rot="10800000" flipH="1">
            <a:off x="6477000" y="2786063"/>
            <a:ext cx="1066800" cy="173037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8164513" y="1701800"/>
            <a:ext cx="1360487" cy="369888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7983538" y="1533525"/>
            <a:ext cx="0" cy="344488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/>
          </p:cNvSpPr>
          <p:nvPr/>
        </p:nvSpPr>
        <p:spPr bwMode="auto">
          <a:xfrm>
            <a:off x="4279900" y="1625600"/>
            <a:ext cx="26289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Teeth covered with thick enamel, reduced molars, small canines</a:t>
            </a:r>
          </a:p>
        </p:txBody>
      </p:sp>
      <p:sp>
        <p:nvSpPr>
          <p:cNvPr id="14357" name="Rectangle 21"/>
          <p:cNvSpPr>
            <a:spLocks/>
          </p:cNvSpPr>
          <p:nvPr/>
        </p:nvSpPr>
        <p:spPr bwMode="auto">
          <a:xfrm>
            <a:off x="9334500" y="3124200"/>
            <a:ext cx="1295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Shortened forelimb</a:t>
            </a:r>
          </a:p>
        </p:txBody>
      </p:sp>
      <p:sp>
        <p:nvSpPr>
          <p:cNvPr id="14358" name="Rectangle 22"/>
          <p:cNvSpPr>
            <a:spLocks/>
          </p:cNvSpPr>
          <p:nvPr/>
        </p:nvSpPr>
        <p:spPr bwMode="auto">
          <a:xfrm>
            <a:off x="4089400" y="4013200"/>
            <a:ext cx="21209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Reduced lower back with S-shaped curvature</a:t>
            </a:r>
          </a:p>
        </p:txBody>
      </p:sp>
      <p:sp>
        <p:nvSpPr>
          <p:cNvPr id="14359" name="Rectangle 23"/>
          <p:cNvSpPr>
            <a:spLocks/>
          </p:cNvSpPr>
          <p:nvPr/>
        </p:nvSpPr>
        <p:spPr bwMode="auto">
          <a:xfrm>
            <a:off x="3975100" y="5397500"/>
            <a:ext cx="2362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Leg bones are thickened and longer </a:t>
            </a:r>
          </a:p>
        </p:txBody>
      </p:sp>
      <p:sp>
        <p:nvSpPr>
          <p:cNvPr id="14360" name="Rectangle 24"/>
          <p:cNvSpPr>
            <a:spLocks/>
          </p:cNvSpPr>
          <p:nvPr/>
        </p:nvSpPr>
        <p:spPr bwMode="auto">
          <a:xfrm>
            <a:off x="3556000" y="6565900"/>
            <a:ext cx="2159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Reduction in body hair to increase evaporative cooling</a:t>
            </a:r>
          </a:p>
        </p:txBody>
      </p:sp>
      <p:sp>
        <p:nvSpPr>
          <p:cNvPr id="14361" name="Rectangle 25"/>
          <p:cNvSpPr>
            <a:spLocks/>
          </p:cNvSpPr>
          <p:nvPr/>
        </p:nvSpPr>
        <p:spPr bwMode="auto">
          <a:xfrm>
            <a:off x="4064000" y="8521700"/>
            <a:ext cx="18415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tabLst>
                <a:tab pos="520700" algn="l"/>
              </a:tabLst>
            </a:pPr>
            <a:r>
              <a:rPr lang="en-US" sz="180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Non-opposable and forward thrusting big toe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6259513" y="4432300"/>
            <a:ext cx="1289050" cy="3651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6210300" y="5994400"/>
            <a:ext cx="758825" cy="3111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rot="10800000" flipH="1">
            <a:off x="5588000" y="6667500"/>
            <a:ext cx="1054100" cy="1270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5743575" y="8866188"/>
            <a:ext cx="708025" cy="119062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6464300" y="1968500"/>
            <a:ext cx="1284288" cy="5556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8699500" y="3403600"/>
            <a:ext cx="673100" cy="7461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92300"/>
            <a:ext cx="2503488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81100"/>
            <a:ext cx="2997200" cy="824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8100"/>
            <a:ext cx="130302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Selection For Nakedness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7716838" y="1524000"/>
            <a:ext cx="4919662" cy="1739900"/>
            <a:chOff x="0" y="0"/>
            <a:chExt cx="3098" cy="1096"/>
          </a:xfrm>
        </p:grpSpPr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882" y="112"/>
              <a:ext cx="2216" cy="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Retention of head</a:t>
              </a:r>
              <a:r>
                <a:rPr lang="en-US" sz="2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sz="2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hair:</a:t>
              </a:r>
              <a:r>
                <a:rPr lang="en-US" sz="2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  <a:p>
              <a:pPr marL="114300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Hair on the head (and to a lesser extent the shoulders) </a:t>
              </a:r>
              <a:r>
                <a:rPr lang="en-US" sz="18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reflects</a:t>
              </a:r>
              <a:r>
                <a:rPr lang="en-US" sz="18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and </a:t>
              </a:r>
              <a:r>
                <a:rPr lang="en-US" sz="18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radiates</a:t>
              </a:r>
              <a:r>
                <a:rPr lang="en-US" sz="18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solar radiation (heat) before it reaches the skin.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0" y="0"/>
              <a:ext cx="862" cy="240"/>
            </a:xfrm>
            <a:prstGeom prst="line">
              <a:avLst/>
            </a:prstGeom>
            <a:noFill/>
            <a:ln w="508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8153400" y="4775200"/>
            <a:ext cx="4330700" cy="3162300"/>
            <a:chOff x="0" y="0"/>
            <a:chExt cx="2728" cy="1992"/>
          </a:xfrm>
        </p:grpSpPr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608" y="0"/>
              <a:ext cx="2120" cy="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3000"/>
                </a:lnSpc>
                <a:tabLst>
                  <a:tab pos="520700" algn="l"/>
                </a:tabLst>
              </a:pPr>
              <a:r>
                <a:rPr lang="en-US" sz="2400" b="1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Thermoregulation:</a:t>
              </a:r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  <a:p>
              <a:pPr marL="114300">
                <a:lnSpc>
                  <a:spcPct val="111000"/>
                </a:lnSpc>
                <a:tabLst>
                  <a:tab pos="520700" algn="l"/>
                </a:tabLst>
              </a:pPr>
              <a:r>
                <a:rPr lang="en-US" sz="1800" b="1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Shorter, finer hairs</a:t>
              </a:r>
              <a:r>
                <a:rPr lang="en-US" sz="18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(not hair loss) in early hominins allowed greater heat loss by increasing radiation from the skin surface.</a:t>
              </a:r>
              <a:br>
                <a:rPr lang="en-US" sz="18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</a:br>
              <a:r>
                <a:rPr lang="en-US" sz="18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Well developed </a:t>
              </a:r>
              <a:r>
                <a:rPr lang="en-US" sz="1800" b="1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sweat glands</a:t>
              </a:r>
              <a:r>
                <a:rPr lang="en-US" sz="18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allow us to lose heat at an astounding 700 watts m</a:t>
              </a:r>
              <a:r>
                <a:rPr lang="en-US" sz="1800" baseline="650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-2</a:t>
              </a:r>
              <a:r>
                <a:rPr lang="en-US" sz="18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of skin (a capacity not approached by any other mammal).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0" y="16"/>
              <a:ext cx="595" cy="91"/>
            </a:xfrm>
            <a:prstGeom prst="line">
              <a:avLst/>
            </a:prstGeom>
            <a:noFill/>
            <a:ln w="508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635000" y="1765300"/>
            <a:ext cx="6184900" cy="6477000"/>
            <a:chOff x="0" y="0"/>
            <a:chExt cx="3896" cy="4080"/>
          </a:xfrm>
        </p:grpSpPr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552" y="0"/>
              <a:ext cx="81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>
                <a:lnSpc>
                  <a:spcPct val="117000"/>
                </a:lnSpc>
                <a:tabLst>
                  <a:tab pos="520700" algn="l"/>
                </a:tabLst>
              </a:pPr>
              <a:r>
                <a:rPr lang="en-US" sz="1800" b="1">
                  <a:solidFill>
                    <a:srgbClr val="17151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Hair Louse</a:t>
              </a:r>
            </a:p>
          </p:txBody>
        </p:sp>
        <p:sp>
          <p:nvSpPr>
            <p:cNvPr id="22539" name="Rectangle 11"/>
            <p:cNvSpPr>
              <a:spLocks/>
            </p:cNvSpPr>
            <p:nvPr/>
          </p:nvSpPr>
          <p:spPr bwMode="auto">
            <a:xfrm>
              <a:off x="2408" y="320"/>
              <a:ext cx="6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>
                <a:lnSpc>
                  <a:spcPct val="117000"/>
                </a:lnSpc>
                <a:tabLst>
                  <a:tab pos="520700" algn="l"/>
                </a:tabLst>
              </a:pPr>
              <a:r>
                <a:rPr lang="en-US" sz="1800" b="1">
                  <a:solidFill>
                    <a:srgbClr val="17151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Soft Tick</a:t>
              </a:r>
            </a:p>
          </p:txBody>
        </p:sp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784" y="2008"/>
              <a:ext cx="36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14300">
                <a:lnSpc>
                  <a:spcPct val="117000"/>
                </a:lnSpc>
                <a:tabLst>
                  <a:tab pos="520700" algn="l"/>
                </a:tabLst>
              </a:pPr>
              <a:r>
                <a:rPr lang="en-US" sz="1800" b="1">
                  <a:solidFill>
                    <a:srgbClr val="17151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Flea</a:t>
              </a:r>
            </a:p>
          </p:txBody>
        </p:sp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80" y="1904"/>
              <a:ext cx="3616" cy="2176"/>
              <a:chOff x="0" y="0"/>
              <a:chExt cx="3616" cy="2176"/>
            </a:xfrm>
          </p:grpSpPr>
          <p:sp>
            <p:nvSpPr>
              <p:cNvPr id="22542" name="Rectangle 14"/>
              <p:cNvSpPr>
                <a:spLocks/>
              </p:cNvSpPr>
              <p:nvPr/>
            </p:nvSpPr>
            <p:spPr bwMode="auto">
              <a:xfrm>
                <a:off x="0" y="616"/>
                <a:ext cx="2248" cy="1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114300">
                  <a:lnSpc>
                    <a:spcPct val="113000"/>
                  </a:lnSpc>
                  <a:tabLst>
                    <a:tab pos="520700" algn="l"/>
                  </a:tabLst>
                </a:pPr>
                <a:r>
                  <a:rPr lang="en-US" sz="2400" b="1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Parasite control:</a:t>
                </a:r>
                <a:r>
                  <a:rPr lang="en-US" sz="24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 </a:t>
                </a:r>
              </a:p>
              <a:p>
                <a:pPr marL="114300">
                  <a:lnSpc>
                    <a:spcPct val="111000"/>
                  </a:lnSpc>
                  <a:tabLst>
                    <a:tab pos="520700" algn="l"/>
                  </a:tabLst>
                </a:pPr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Reduced body hair improves control of </a:t>
                </a:r>
                <a:r>
                  <a:rPr lang="en-US" sz="1800" b="1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ectoparasites</a:t>
                </a:r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 such as </a:t>
                </a:r>
                <a:r>
                  <a:rPr lang="en-US" sz="1800" i="1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fleas</a:t>
                </a:r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, </a:t>
                </a:r>
                <a:r>
                  <a:rPr lang="en-US" sz="1800" i="1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ticks</a:t>
                </a:r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, and </a:t>
                </a:r>
                <a:r>
                  <a:rPr lang="en-US" sz="1800" i="1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lice</a:t>
                </a:r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.</a:t>
                </a:r>
                <a:b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</a:br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Particularly important when early hominins began to use a regular 'home base', as hatching parasite eggs could reinfect them.</a:t>
                </a:r>
                <a:endPara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 flipH="1">
                <a:off x="1672" y="0"/>
                <a:ext cx="1944" cy="768"/>
              </a:xfrm>
              <a:prstGeom prst="line">
                <a:avLst/>
              </a:prstGeom>
              <a:noFill/>
              <a:ln w="50800">
                <a:solidFill>
                  <a:srgbClr val="FF0017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54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" y="56"/>
              <a:ext cx="1245" cy="1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1384"/>
              <a:ext cx="1181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54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"/>
              <a:ext cx="1632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066800"/>
            <a:ext cx="3865563" cy="840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50800"/>
            <a:ext cx="130302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Selection For Bipedalism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723900" y="2463800"/>
            <a:ext cx="33782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Carrying offspring</a:t>
            </a: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while following the large game herds of the savannah on long seasonal migrations.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685800" y="4813300"/>
            <a:ext cx="279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7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Carrying food</a:t>
            </a: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away from a kill site or growing site to a position of safety.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787400" y="7023100"/>
            <a:ext cx="25908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Efficient Locomotion</a:t>
            </a: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</a:t>
            </a:r>
          </a:p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Bipedalism provides an energy efficient method that favors low speed, long distance movement – walking.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8826500" y="4483100"/>
            <a:ext cx="30861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Holding tools and weapons</a:t>
            </a: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was probably a consequence of bipedalism, rather than a cause.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8547100" y="6807200"/>
            <a:ext cx="398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Thermoregulation</a:t>
            </a: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</a:t>
            </a:r>
          </a:p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Two major advantages of walking are:</a:t>
            </a:r>
          </a:p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•  Smaller surface area presented to the sun at midday (60% less).</a:t>
            </a:r>
          </a:p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•  Greater air flow across the body   when it is lifted higher off the ground assists cooling.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rot="10800000" flipH="1">
            <a:off x="3513138" y="6838950"/>
            <a:ext cx="1897062" cy="38417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3398838" y="5218113"/>
            <a:ext cx="1943100" cy="5524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rot="10800000">
            <a:off x="8215313" y="4513263"/>
            <a:ext cx="604837" cy="182562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6689725" y="1574800"/>
            <a:ext cx="4167188" cy="1168400"/>
            <a:chOff x="0" y="0"/>
            <a:chExt cx="2625" cy="736"/>
          </a:xfrm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873" y="0"/>
              <a:ext cx="1752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14300">
                <a:lnSpc>
                  <a:spcPct val="117000"/>
                </a:lnSpc>
                <a:tabLst>
                  <a:tab pos="520700" algn="l"/>
                </a:tabLst>
              </a:pPr>
              <a:r>
                <a:rPr lang="en-US" sz="18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Seeing over the grass</a:t>
              </a:r>
              <a:r>
                <a:rPr lang="en-US" sz="18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may have helped to spot predators or locate carcasses at a distance.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rot="10800000">
              <a:off x="23" y="74"/>
              <a:ext cx="861" cy="2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 rot="10800000">
            <a:off x="7185025" y="7239000"/>
            <a:ext cx="1365250" cy="317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-12700" y="-38100"/>
            <a:ext cx="13055600" cy="1155700"/>
          </a:xfrm>
          <a:ln/>
        </p:spPr>
        <p:txBody>
          <a:bodyPr anchor="b"/>
          <a:lstStyle/>
          <a:p>
            <a:pPr>
              <a:tabLst>
                <a:tab pos="952500" algn="l"/>
              </a:tabLst>
            </a:pPr>
            <a:r>
              <a:rPr lang="en-US"/>
              <a:t>Adaptations for Bipedalism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320800"/>
            <a:ext cx="3862388" cy="80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8521700" y="7518400"/>
            <a:ext cx="36449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Shape of Foot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The anatomy of the foot has changed to become a platform. Toes are short, with big toe forward thrusting. Inner side of the foot is elevated into an arch to provide shock absorption.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1879600" y="1625600"/>
            <a:ext cx="3429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Position of Foramen Magnum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Located more centrally under the skull, so that the skull is balanced on the spine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8851900" y="2374900"/>
            <a:ext cx="29845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Spine Shape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Lower back is reduced to produce an 'S' shape that has the effect of keeping the head and torso above the centre of gravity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9067800" y="4914900"/>
            <a:ext cx="3416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Pelvis Shape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Short and broad, for attachment of large, powerful muscles for walking. Pelvis has become more 'bowl-shaped' to provide support for the organs of the torso.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104900" y="3886200"/>
            <a:ext cx="31496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Femur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Longer and angled inwards from the hips so that the knees nearly touch. This </a:t>
            </a:r>
            <a:r>
              <a:rPr lang="ja-JP" alt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carrying angle</a:t>
            </a:r>
            <a:r>
              <a:rPr lang="ja-JP" alt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assists in positioning  the upper body over the centre of gravity.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066800" y="7251700"/>
            <a:ext cx="31242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11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Knee Joint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Bottom of the femur (knee joint) has a buttress of bone (called the lateral condyle). This stops the sideways deflection of thigh muscles during walking.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rot="10800000">
            <a:off x="6748463" y="5111750"/>
            <a:ext cx="2335212" cy="230188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046538" y="4846638"/>
            <a:ext cx="1657350" cy="114935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rot="10800000" flipH="1">
            <a:off x="3960813" y="7175500"/>
            <a:ext cx="1508125" cy="442913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7116763" y="8027988"/>
            <a:ext cx="1290637" cy="72072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6654800" y="3148013"/>
            <a:ext cx="2138363" cy="1033462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146675" y="1946275"/>
            <a:ext cx="1268413" cy="38417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-196850"/>
            <a:ext cx="3533775" cy="98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8100"/>
            <a:ext cx="5727700" cy="2857500"/>
          </a:xfrm>
          <a:ln/>
        </p:spPr>
        <p:txBody>
          <a:bodyPr lIns="0" tIns="0" rIns="0" bIns="0" anchor="b"/>
          <a:lstStyle/>
          <a:p>
            <a:pPr>
              <a:lnSpc>
                <a:spcPct val="89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/>
              <a:t>Problems Caused by Bipedalism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9182100" y="3009900"/>
            <a:ext cx="33909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0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Slipped disc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Lower back troubles, usually the result of degenerative changes with age, are compounded by the load being carried by only two limbs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067300" y="4051300"/>
            <a:ext cx="1893888" cy="62230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1117600" y="3365500"/>
            <a:ext cx="41402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0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Birth canal (in women)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Changes in pelvic shape in response to bipedalism, together with babies born with larger skulls, cause childbirth problems.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8661400" y="7810500"/>
            <a:ext cx="39497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0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Flat Feet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Feet may suffer strain because the body rests on just two limbs. The arches of the feet collapse resulting in flat footedness, distorted bones, hammer toes, and bunions.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7250113" y="3479800"/>
            <a:ext cx="1881187" cy="44767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7762875" y="8166100"/>
            <a:ext cx="858838" cy="71120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7799388" y="6438900"/>
            <a:ext cx="1204912" cy="1128713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9029700" y="5626100"/>
            <a:ext cx="33909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0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Varicose Veins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An upright posture hampers venous return, allowing blood to collect in the leg veins. Blood must overcome about 1.2 m of gravitational pressure to return to the heart.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7239000" y="1765300"/>
            <a:ext cx="1662113" cy="1662113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8902700" y="558800"/>
            <a:ext cx="3657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>
              <a:lnSpc>
                <a:spcPct val="107000"/>
              </a:lnSpc>
              <a:tabLst>
                <a:tab pos="5207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Hernias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The intestines may bulge out through our weakened abdominal wall. This is the result of our gut no longer being hung from the spine by a broad ligament as it is in quadrupeds; the problem is compounded by obesity.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660900"/>
            <a:ext cx="42799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7315200" cy="1206500"/>
          </a:xfrm>
          <a:ln/>
        </p:spPr>
        <p:txBody>
          <a:bodyPr anchor="b"/>
          <a:lstStyle/>
          <a:p>
            <a:pPr>
              <a:lnSpc>
                <a:spcPct val="66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 sz="6000"/>
              <a:t>Bipedalism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92113"/>
            <a:ext cx="5145087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 b="37456"/>
          <a:stretch>
            <a:fillRect/>
          </a:stretch>
        </p:blipFill>
        <p:spPr bwMode="auto">
          <a:xfrm>
            <a:off x="3898900" y="5516563"/>
            <a:ext cx="3987800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400800" cy="3657600"/>
          </a:xfrm>
          <a:ln/>
        </p:spPr>
        <p:txBody>
          <a:bodyPr/>
          <a:lstStyle/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Of all the primates, only humans are habitually bipedal. Some primates will occasionally walk  using just two legs when it suits them, such as this chimpanzee.</a:t>
            </a:r>
            <a:endParaRPr lang="en-US" sz="2400">
              <a:solidFill>
                <a:srgbClr val="000000"/>
              </a:solidFill>
              <a:cs typeface="Arial" charset="0"/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Humans too may occasionally exhibit ape-like locomotion - a throwback to our primate ancestry.</a:t>
            </a:r>
            <a:endParaRPr lang="en-US" sz="2400">
              <a:solidFill>
                <a:srgbClr val="000000"/>
              </a:solidFill>
              <a:cs typeface="Arial" charset="0"/>
            </a:endParaRPr>
          </a:p>
          <a:p>
            <a:pPr marL="619125" indent="-492125">
              <a:lnSpc>
                <a:spcPts val="3200"/>
              </a:lnSpc>
              <a:spcBef>
                <a:spcPct val="0"/>
              </a:spcBef>
              <a:spcAft>
                <a:spcPts val="2000"/>
              </a:spcAft>
              <a:buSzPct val="130000"/>
              <a:buFontTx/>
              <a:buBlip>
                <a:blip r:embed="rId5"/>
              </a:buBlip>
              <a:tabLst>
                <a:tab pos="1025525" algn="l"/>
              </a:tabLs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-457200"/>
            <a:ext cx="6883400" cy="1065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12700"/>
            <a:ext cx="6172200" cy="1943100"/>
          </a:xfrm>
          <a:ln/>
        </p:spPr>
        <p:txBody>
          <a:bodyPr anchor="b"/>
          <a:lstStyle/>
          <a:p>
            <a:pPr>
              <a:lnSpc>
                <a:spcPct val="86000"/>
              </a:lnSpc>
              <a:spcBef>
                <a:spcPct val="0"/>
              </a:spcBef>
              <a:tabLst>
                <a:tab pos="952500" algn="l"/>
              </a:tabLst>
            </a:pPr>
            <a:r>
              <a:rPr lang="en-US" sz="6000"/>
              <a:t>Selection for Bipedalism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6800"/>
            <a:ext cx="5283200" cy="2806700"/>
          </a:xfrm>
          <a:ln/>
        </p:spPr>
        <p:txBody>
          <a:bodyPr anchor="ctr"/>
          <a:lstStyle/>
          <a:p>
            <a:pPr marL="606425" indent="-479425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SzPct val="120000"/>
              <a:buFontTx/>
              <a:buBlip>
                <a:blip r:embed="rId4"/>
              </a:buBlip>
              <a:tabLst>
                <a:tab pos="10128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Recent evidence suggests that </a:t>
            </a:r>
            <a:r>
              <a:rPr lang="en-US" sz="2400" b="1" dirty="0">
                <a:solidFill>
                  <a:srgbClr val="000000"/>
                </a:solidFill>
              </a:rPr>
              <a:t>bipedalism</a:t>
            </a:r>
            <a:r>
              <a:rPr lang="en-US" sz="2400" dirty="0">
                <a:solidFill>
                  <a:srgbClr val="000000"/>
                </a:solidFill>
              </a:rPr>
              <a:t> may have evolved while early hominins, such as </a:t>
            </a:r>
            <a:r>
              <a:rPr lang="en-US" sz="2400" i="1" dirty="0">
                <a:solidFill>
                  <a:srgbClr val="000000"/>
                </a:solidFill>
              </a:rPr>
              <a:t>Ardipithecus ramidus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 err="1">
                <a:solidFill>
                  <a:srgbClr val="000000"/>
                </a:solidFill>
              </a:rPr>
              <a:t>Orrorin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tugenensis</a:t>
            </a:r>
            <a:r>
              <a:rPr lang="en-US" sz="2400" dirty="0">
                <a:solidFill>
                  <a:srgbClr val="000000"/>
                </a:solidFill>
              </a:rPr>
              <a:t>, were still living in a forested environment (a habitat currently occupied by chimps).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359400"/>
            <a:ext cx="5772150" cy="3860800"/>
          </a:xfrm>
          <a:prstGeom prst="rect">
            <a:avLst/>
          </a:prstGeom>
          <a:noFill/>
          <a:ln w="889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/>
    </p:bldLst>
  </p:timing>
</p:sld>
</file>

<file path=ppt/theme/theme1.xml><?xml version="1.0" encoding="utf-8"?>
<a:theme xmlns:a="http://schemas.openxmlformats.org/drawingml/2006/main" name="Blank">
  <a:themeElements>
    <a:clrScheme name="">
      <a:dk1>
        <a:srgbClr val="373029"/>
      </a:dk1>
      <a:lt1>
        <a:srgbClr val="C8CFD6"/>
      </a:lt1>
      <a:dk2>
        <a:srgbClr val="000000"/>
      </a:dk2>
      <a:lt2>
        <a:srgbClr val="000000"/>
      </a:lt2>
      <a:accent1>
        <a:srgbClr val="D5A656"/>
      </a:accent1>
      <a:accent2>
        <a:srgbClr val="333399"/>
      </a:accent2>
      <a:accent3>
        <a:srgbClr val="E0E4E8"/>
      </a:accent3>
      <a:accent4>
        <a:srgbClr val="2D2721"/>
      </a:accent4>
      <a:accent5>
        <a:srgbClr val="E7D0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 W6"/>
        <a:cs typeface="ヒラギノ明朝 Pro W6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5A656">
            <a:alpha val="14902"/>
          </a:srgbClr>
        </a:solidFill>
        <a:ln w="25400" cap="flat" cmpd="sng" algn="ctr">
          <a:solidFill>
            <a:srgbClr val="6E362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20700" algn="l"/>
          </a:tabLst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5A656">
            <a:alpha val="14902"/>
          </a:srgbClr>
        </a:solidFill>
        <a:ln w="25400" cap="flat" cmpd="sng" algn="ctr">
          <a:solidFill>
            <a:srgbClr val="6E362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20700" algn="l"/>
          </a:tabLst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373029"/>
      </a:dk1>
      <a:lt1>
        <a:srgbClr val="C8CFD6"/>
      </a:lt1>
      <a:dk2>
        <a:srgbClr val="000000"/>
      </a:dk2>
      <a:lt2>
        <a:srgbClr val="000000"/>
      </a:lt2>
      <a:accent1>
        <a:srgbClr val="D5A656"/>
      </a:accent1>
      <a:accent2>
        <a:srgbClr val="333399"/>
      </a:accent2>
      <a:accent3>
        <a:srgbClr val="E0E4E8"/>
      </a:accent3>
      <a:accent4>
        <a:srgbClr val="2D2721"/>
      </a:accent4>
      <a:accent5>
        <a:srgbClr val="E7D0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Black"/>
        <a:ea typeface="ヒラギノ角ゴ Pro W6"/>
        <a:cs typeface="ヒラギノ角ゴ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5A656">
            <a:alpha val="14902"/>
          </a:srgbClr>
        </a:solidFill>
        <a:ln w="25400" cap="flat" cmpd="sng" algn="ctr">
          <a:solidFill>
            <a:srgbClr val="6E362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20700" algn="l"/>
          </a:tabLst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5A656">
            <a:alpha val="14902"/>
          </a:srgbClr>
        </a:solidFill>
        <a:ln w="25400" cap="flat" cmpd="sng" algn="ctr">
          <a:solidFill>
            <a:srgbClr val="6E362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20700" algn="l"/>
          </a:tabLst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oefler Text" charset="0"/>
            <a:ea typeface="ヒラギノ明朝 Pro W6" charset="0"/>
            <a:cs typeface="ヒラギノ明朝 Pro W6" charset="0"/>
            <a:sym typeface="Hoefler Tex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Pages>0</Pages>
  <Words>2390</Words>
  <Characters>0</Characters>
  <Application>Microsoft Macintosh PowerPoint</Application>
  <PresentationFormat>Custom</PresentationFormat>
  <Lines>0</Lines>
  <Paragraphs>305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Helvetica</vt:lpstr>
      <vt:lpstr>Hoefler Text</vt:lpstr>
      <vt:lpstr>Blank</vt:lpstr>
      <vt:lpstr>Title &amp; Bullets</vt:lpstr>
      <vt:lpstr>Chart</vt:lpstr>
      <vt:lpstr>PowerPoint Presentation</vt:lpstr>
      <vt:lpstr>New definitions </vt:lpstr>
      <vt:lpstr>Human Characteristics</vt:lpstr>
      <vt:lpstr>Selection For Nakedness</vt:lpstr>
      <vt:lpstr>Selection For Bipedalism</vt:lpstr>
      <vt:lpstr>Adaptations for Bipedalism</vt:lpstr>
      <vt:lpstr>Problems Caused by Bipedalism</vt:lpstr>
      <vt:lpstr>Bipedalism</vt:lpstr>
      <vt:lpstr>Selection for Bipedalism</vt:lpstr>
      <vt:lpstr>Selection for Bipedalism</vt:lpstr>
      <vt:lpstr>Selection for Bipedalism</vt:lpstr>
      <vt:lpstr>Selection for Bipedalism</vt:lpstr>
      <vt:lpstr>LUCY</vt:lpstr>
      <vt:lpstr>The Primitive Features of 'Lucy'</vt:lpstr>
      <vt:lpstr>Changes in Spine Anatomy</vt:lpstr>
      <vt:lpstr>Changes in Locomotion</vt:lpstr>
      <vt:lpstr>The Carrying Angle</vt:lpstr>
      <vt:lpstr>Changes in Foot Anatomy</vt:lpstr>
      <vt:lpstr>Changes in Knee Anatomy</vt:lpstr>
      <vt:lpstr>Changes in the Skull Base</vt:lpstr>
      <vt:lpstr>Changes in Dentition</vt:lpstr>
      <vt:lpstr>Changes in Prognathism</vt:lpstr>
      <vt:lpstr>PowerPoint Presentation</vt:lpstr>
      <vt:lpstr>Evolution of the Human Brain</vt:lpstr>
      <vt:lpstr>Modern Human Brain</vt:lpstr>
      <vt:lpstr>Changes in Brain Size</vt:lpstr>
      <vt:lpstr>Changes in Brain Size</vt:lpstr>
      <vt:lpstr>Brain Size Compared to Body Height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MOREY David [John Forrest Secondary College]</cp:lastModifiedBy>
  <cp:revision>24</cp:revision>
  <dcterms:modified xsi:type="dcterms:W3CDTF">2021-08-17T05:54:05Z</dcterms:modified>
</cp:coreProperties>
</file>